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Lst>
  <p:sldSz cx="18288000" cy="10287000"/>
  <p:notesSz cx="6858000" cy="9144000"/>
  <p:embeddedFontLst>
    <p:embeddedFont>
      <p:font typeface="Ara Hamah Alfidaa" panose="020B0604020202020204" charset="-78"/>
      <p:regular r:id="rId10"/>
    </p:embeddedFont>
    <p:embeddedFont>
      <p:font typeface="Comic Sans MS" panose="030F0702030302020204" pitchFamily="66" charset="0"/>
      <p:regular r:id="rId11"/>
      <p:bold r:id="rId12"/>
      <p:italic r:id="rId13"/>
      <p:boldItalic r:id="rId14"/>
    </p:embeddedFont>
    <p:embeddedFont>
      <p:font typeface="Computer Says No" panose="020B0604020202020204" charset="0"/>
      <p:regular r:id="rId15"/>
    </p:embeddedFont>
    <p:embeddedFont>
      <p:font typeface="Poppins Bold" panose="020B0604020202020204" charset="0"/>
      <p:regular r:id="rId16"/>
    </p:embeddedFont>
    <p:embeddedFont>
      <p:font typeface="Poppins Light" panose="00000400000000000000" pitchFamily="2" charset="0"/>
      <p:regular r:id="rId17"/>
      <p:italic r:id="rId18"/>
    </p:embeddedFont>
    <p:embeddedFont>
      <p:font typeface="Poppins Medium" panose="00000600000000000000" pitchFamily="2" charset="0"/>
      <p:regular r:id="rId19"/>
      <p:italic r:id="rId20"/>
    </p:embeddedFont>
    <p:embeddedFont>
      <p:font typeface="Tek Tall Arabic Bold" panose="020B0604020202020204" charset="-7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83" autoAdjust="0"/>
    <p:restoredTop sz="94622" autoAdjust="0"/>
  </p:normalViewPr>
  <p:slideViewPr>
    <p:cSldViewPr>
      <p:cViewPr varScale="1">
        <p:scale>
          <a:sx n="53" d="100"/>
          <a:sy n="53" d="100"/>
        </p:scale>
        <p:origin x="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sv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2642968" y="7640161"/>
            <a:ext cx="6926813" cy="462947"/>
          </a:xfrm>
          <a:prstGeom prst="rect">
            <a:avLst/>
          </a:prstGeom>
        </p:spPr>
        <p:txBody>
          <a:bodyPr lIns="0" tIns="0" rIns="0" bIns="0" rtlCol="0" anchor="t">
            <a:spAutoFit/>
          </a:bodyPr>
          <a:lstStyle/>
          <a:p>
            <a:pPr algn="ctr">
              <a:lnSpc>
                <a:spcPts val="3799"/>
              </a:lnSpc>
            </a:pPr>
            <a:r>
              <a:rPr lang="en-US" sz="2714" dirty="0">
                <a:solidFill>
                  <a:srgbClr val="6866E1"/>
                </a:solidFill>
                <a:latin typeface="Poppins Light"/>
                <a:ea typeface="Poppins Light"/>
                <a:cs typeface="Poppins Light"/>
                <a:sym typeface="Poppins Light"/>
              </a:rPr>
              <a:t>By </a:t>
            </a:r>
            <a:r>
              <a:rPr lang="en-US" sz="2714" b="1" dirty="0">
                <a:solidFill>
                  <a:srgbClr val="BF78FE"/>
                </a:solidFill>
                <a:latin typeface="Poppins Bold"/>
                <a:ea typeface="Poppins Light"/>
                <a:cs typeface="Poppins Bold"/>
                <a:sym typeface="Poppins Bold"/>
              </a:rPr>
              <a:t>Team Beyond Horizon</a:t>
            </a:r>
            <a:endParaRPr lang="en-US" sz="2714" b="1" dirty="0">
              <a:solidFill>
                <a:srgbClr val="BF78FE"/>
              </a:solidFill>
              <a:latin typeface="Poppins Bold"/>
              <a:ea typeface="Poppins Bold"/>
              <a:cs typeface="Poppins Bold"/>
              <a:sym typeface="Poppins Bold"/>
            </a:endParaRP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1582482" y="4535079"/>
            <a:ext cx="8967119" cy="2900598"/>
          </a:xfrm>
          <a:prstGeom prst="rect">
            <a:avLst/>
          </a:prstGeom>
        </p:spPr>
        <p:txBody>
          <a:bodyPr lIns="0" tIns="0" rIns="0" bIns="0" rtlCol="0" anchor="t">
            <a:spAutoFit/>
          </a:bodyPr>
          <a:lstStyle/>
          <a:p>
            <a:pPr algn="ctr">
              <a:lnSpc>
                <a:spcPts val="7802"/>
              </a:lnSpc>
            </a:pPr>
            <a:r>
              <a:rPr lang="en-US" sz="10836" dirty="0">
                <a:solidFill>
                  <a:srgbClr val="6866E1"/>
                </a:solidFill>
                <a:latin typeface="Computer Says No"/>
                <a:ea typeface="Computer Says No"/>
                <a:cs typeface="Computer Says No"/>
                <a:sym typeface="Computer Says No"/>
              </a:rPr>
              <a:t>GROCLAKE AGENTATHON</a:t>
            </a:r>
          </a:p>
          <a:p>
            <a:pPr algn="ctr">
              <a:lnSpc>
                <a:spcPts val="4347"/>
              </a:lnSpc>
            </a:pPr>
            <a:endParaRPr lang="en-US" sz="10836" dirty="0">
              <a:solidFill>
                <a:srgbClr val="6866E1"/>
              </a:solidFill>
              <a:latin typeface="Computer Says No"/>
              <a:ea typeface="Computer Says No"/>
              <a:cs typeface="Computer Says No"/>
              <a:sym typeface="Computer Says No"/>
            </a:endParaRPr>
          </a:p>
          <a:p>
            <a:pPr algn="ctr">
              <a:lnSpc>
                <a:spcPts val="4300"/>
              </a:lnSpc>
            </a:pPr>
            <a:r>
              <a:rPr lang="en-US" sz="5973" dirty="0">
                <a:solidFill>
                  <a:srgbClr val="6866E1"/>
                </a:solidFill>
                <a:latin typeface="Computer Says No"/>
                <a:ea typeface="Computer Says No"/>
                <a:cs typeface="Computer Says No"/>
                <a:sym typeface="Computer Says No"/>
              </a:rPr>
              <a:t>(NEXT GENERATION </a:t>
            </a:r>
          </a:p>
          <a:p>
            <a:pPr algn="ctr">
              <a:lnSpc>
                <a:spcPts val="4300"/>
              </a:lnSpc>
            </a:pPr>
            <a:r>
              <a:rPr lang="en-US" sz="5973" dirty="0">
                <a:solidFill>
                  <a:srgbClr val="6866E1"/>
                </a:solidFill>
                <a:latin typeface="Computer Says No"/>
                <a:ea typeface="Computer Says No"/>
                <a:cs typeface="Computer Says No"/>
                <a:sym typeface="Computer Says No"/>
              </a:rPr>
              <a:t>AGENTIC APPS)</a:t>
            </a:r>
          </a:p>
          <a:p>
            <a:pPr algn="ctr">
              <a:lnSpc>
                <a:spcPts val="1470"/>
              </a:lnSpc>
            </a:pPr>
            <a:endParaRPr lang="en-US" sz="5973" dirty="0">
              <a:solidFill>
                <a:srgbClr val="6866E1"/>
              </a:solidFill>
              <a:latin typeface="Computer Says No"/>
              <a:ea typeface="Computer Says No"/>
              <a:cs typeface="Computer Says No"/>
              <a:sym typeface="Computer Says No"/>
            </a:endParaRPr>
          </a:p>
          <a:p>
            <a:pPr algn="ctr">
              <a:lnSpc>
                <a:spcPts val="1540"/>
              </a:lnSpc>
            </a:pPr>
            <a:endParaRPr lang="en-US" sz="5973" dirty="0">
              <a:solidFill>
                <a:srgbClr val="6866E1"/>
              </a:solidFill>
              <a:latin typeface="Computer Says No"/>
              <a:ea typeface="Computer Says No"/>
              <a:cs typeface="Computer Says No"/>
              <a:sym typeface="Computer Says No"/>
            </a:endParaRPr>
          </a:p>
        </p:txBody>
      </p:sp>
      <p:sp>
        <p:nvSpPr>
          <p:cNvPr id="10" name="TextBox 10"/>
          <p:cNvSpPr txBox="1"/>
          <p:nvPr/>
        </p:nvSpPr>
        <p:spPr>
          <a:xfrm>
            <a:off x="2850925" y="3372520"/>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ea typeface="Computer Says No"/>
                <a:cs typeface="Computer Says No"/>
                <a:sym typeface="Computer Says No"/>
              </a:rPr>
              <a:t>ARTIFICIAL INTELLIGENCE</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
        <p:nvSpPr>
          <p:cNvPr id="12" name="Freeform 12"/>
          <p:cNvSpPr/>
          <p:nvPr/>
        </p:nvSpPr>
        <p:spPr>
          <a:xfrm>
            <a:off x="-8086"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8"/>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9" name="Group 9"/>
          <p:cNvGrpSpPr>
            <a:grpSpLocks noChangeAspect="1"/>
          </p:cNvGrpSpPr>
          <p:nvPr/>
        </p:nvGrpSpPr>
        <p:grpSpPr>
          <a:xfrm>
            <a:off x="4843184" y="3140004"/>
            <a:ext cx="3272249" cy="3270941"/>
            <a:chOff x="1270" y="3810"/>
            <a:chExt cx="6352540" cy="6350000"/>
          </a:xfrm>
        </p:grpSpPr>
        <p:sp>
          <p:nvSpPr>
            <p:cNvPr id="11" name="Freeform 11"/>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2" name="Freeform 12"/>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3" name="Freeform 13"/>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20" name="TextBox 20"/>
          <p:cNvSpPr txBox="1"/>
          <p:nvPr/>
        </p:nvSpPr>
        <p:spPr>
          <a:xfrm>
            <a:off x="1585087" y="762000"/>
            <a:ext cx="15158500" cy="2413635"/>
          </a:xfrm>
          <a:prstGeom prst="rect">
            <a:avLst/>
          </a:prstGeom>
        </p:spPr>
        <p:txBody>
          <a:bodyPr lIns="0" tIns="0" rIns="0" bIns="0" rtlCol="0" anchor="t">
            <a:spAutoFit/>
          </a:bodyPr>
          <a:lstStyle/>
          <a:p>
            <a:pPr algn="ctr">
              <a:lnSpc>
                <a:spcPts val="19739"/>
              </a:lnSpc>
            </a:pPr>
            <a:r>
              <a:rPr lang="en-US" sz="14100">
                <a:solidFill>
                  <a:srgbClr val="FFFFFF"/>
                </a:solidFill>
                <a:latin typeface="Ara Hamah Alfidaa"/>
                <a:ea typeface="Ara Hamah Alfidaa"/>
                <a:cs typeface="Ara Hamah Alfidaa"/>
                <a:sym typeface="Ara Hamah Alfidaa"/>
              </a:rPr>
              <a:t>Meet the team</a:t>
            </a:r>
          </a:p>
        </p:txBody>
      </p:sp>
      <p:sp>
        <p:nvSpPr>
          <p:cNvPr id="22" name="Freeform 22"/>
          <p:cNvSpPr/>
          <p:nvPr/>
        </p:nvSpPr>
        <p:spPr>
          <a:xfrm>
            <a:off x="4759348" y="6596670"/>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4759348" y="6692828"/>
            <a:ext cx="2873829" cy="433695"/>
          </a:xfrm>
          <a:prstGeom prst="rect">
            <a:avLst/>
          </a:prstGeom>
        </p:spPr>
        <p:txBody>
          <a:bodyPr lIns="0" tIns="0" rIns="0" bIns="0" rtlCol="0" anchor="t">
            <a:spAutoFit/>
          </a:bodyPr>
          <a:lstStyle/>
          <a:p>
            <a:pPr algn="ctr">
              <a:lnSpc>
                <a:spcPts val="3489"/>
              </a:lnSpc>
            </a:pPr>
            <a:r>
              <a:rPr lang="en-US" sz="2492" b="1" spc="383" dirty="0">
                <a:solidFill>
                  <a:srgbClr val="232E54"/>
                </a:solidFill>
                <a:latin typeface="Tek Tall Arabic Bold"/>
                <a:ea typeface="Tek Tall Arabic Bold"/>
                <a:cs typeface="Tek Tall Arabic Bold"/>
                <a:sym typeface="Tek Tall Arabic Bold"/>
              </a:rPr>
              <a:t>Sakshi Kumar</a:t>
            </a:r>
          </a:p>
        </p:txBody>
      </p:sp>
      <p:grpSp>
        <p:nvGrpSpPr>
          <p:cNvPr id="26" name="Group 26"/>
          <p:cNvGrpSpPr>
            <a:grpSpLocks noChangeAspect="1"/>
          </p:cNvGrpSpPr>
          <p:nvPr/>
        </p:nvGrpSpPr>
        <p:grpSpPr>
          <a:xfrm>
            <a:off x="9713494" y="2953955"/>
            <a:ext cx="3296771" cy="3295453"/>
            <a:chOff x="1270" y="3810"/>
            <a:chExt cx="6352540" cy="6350000"/>
          </a:xfrm>
        </p:grpSpPr>
        <p:sp>
          <p:nvSpPr>
            <p:cNvPr id="28" name="Freeform 28"/>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29" name="Freeform 29"/>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30" name="Freeform 30"/>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31" name="Freeform 31"/>
          <p:cNvSpPr/>
          <p:nvPr/>
        </p:nvSpPr>
        <p:spPr>
          <a:xfrm>
            <a:off x="9641910" y="6678809"/>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9641910" y="6774967"/>
            <a:ext cx="2873829" cy="433695"/>
          </a:xfrm>
          <a:prstGeom prst="rect">
            <a:avLst/>
          </a:prstGeom>
        </p:spPr>
        <p:txBody>
          <a:bodyPr lIns="0" tIns="0" rIns="0" bIns="0" rtlCol="0" anchor="t">
            <a:spAutoFit/>
          </a:bodyPr>
          <a:lstStyle/>
          <a:p>
            <a:pPr algn="ctr">
              <a:lnSpc>
                <a:spcPts val="3489"/>
              </a:lnSpc>
            </a:pPr>
            <a:r>
              <a:rPr lang="en-US" sz="2492" b="1" spc="383" dirty="0" err="1">
                <a:solidFill>
                  <a:srgbClr val="232E54"/>
                </a:solidFill>
                <a:latin typeface="Tek Tall Arabic Bold"/>
                <a:ea typeface="Tek Tall Arabic Bold"/>
                <a:cs typeface="Tek Tall Arabic Bold"/>
                <a:sym typeface="Tek Tall Arabic Bold"/>
              </a:rPr>
              <a:t>Groclake</a:t>
            </a:r>
            <a:endParaRPr lang="en-US" sz="2492" b="1" spc="383" dirty="0">
              <a:solidFill>
                <a:srgbClr val="232E54"/>
              </a:solidFill>
              <a:latin typeface="Tek Tall Arabic Bold"/>
              <a:ea typeface="Tek Tall Arabic Bold"/>
              <a:cs typeface="Tek Tall Arabic Bold"/>
              <a:sym typeface="Tek Tall Arabic Bold"/>
            </a:endParaRPr>
          </a:p>
        </p:txBody>
      </p:sp>
      <p:sp>
        <p:nvSpPr>
          <p:cNvPr id="33" name="TextBox 33"/>
          <p:cNvSpPr txBox="1"/>
          <p:nvPr/>
        </p:nvSpPr>
        <p:spPr>
          <a:xfrm>
            <a:off x="442030" y="7801573"/>
            <a:ext cx="16945124" cy="1145122"/>
          </a:xfrm>
          <a:prstGeom prst="rect">
            <a:avLst/>
          </a:prstGeom>
        </p:spPr>
        <p:txBody>
          <a:bodyPr lIns="0" tIns="0" rIns="0" bIns="0" rtlCol="0" anchor="t">
            <a:spAutoFit/>
          </a:bodyPr>
          <a:lstStyle/>
          <a:p>
            <a:pPr algn="ctr">
              <a:lnSpc>
                <a:spcPts val="10201"/>
              </a:lnSpc>
            </a:pPr>
            <a:r>
              <a:rPr lang="en-US" sz="7286" dirty="0">
                <a:solidFill>
                  <a:srgbClr val="FFFFFF"/>
                </a:solidFill>
                <a:latin typeface="Computer Says No"/>
                <a:ea typeface="Computer Says No"/>
                <a:cs typeface="Computer Says No"/>
                <a:sym typeface="Computer Says No"/>
              </a:rPr>
              <a:t>Beyond Horizon</a:t>
            </a:r>
          </a:p>
        </p:txBody>
      </p:sp>
      <p:sp>
        <p:nvSpPr>
          <p:cNvPr id="34" name="Freeform 34"/>
          <p:cNvSpPr/>
          <p:nvPr/>
        </p:nvSpPr>
        <p:spPr>
          <a:xfrm>
            <a:off x="-8086"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7"/>
            <a:stretch>
              <a:fillRect/>
            </a:stretch>
          </a:blipFill>
        </p:spPr>
      </p:sp>
      <p:pic>
        <p:nvPicPr>
          <p:cNvPr id="38" name="Picture 37">
            <a:extLst>
              <a:ext uri="{FF2B5EF4-FFF2-40B4-BE49-F238E27FC236}">
                <a16:creationId xmlns:a16="http://schemas.microsoft.com/office/drawing/2014/main" id="{276CC5FF-2C6B-B4AC-8908-EF3DACF457A5}"/>
              </a:ext>
            </a:extLst>
          </p:cNvPr>
          <p:cNvPicPr>
            <a:picLocks noChangeAspect="1"/>
          </p:cNvPicPr>
          <p:nvPr/>
        </p:nvPicPr>
        <p:blipFill>
          <a:blip r:embed="rId8" cstate="print">
            <a:extLst>
              <a:ext uri="{28A0092B-C50C-407E-A947-70E740481C1C}">
                <a14:useLocalDpi xmlns:a14="http://schemas.microsoft.com/office/drawing/2010/main" val="0"/>
              </a:ext>
            </a:extLst>
          </a:blip>
          <a:srcRect l="51148" t="39849" r="2729" b="2609"/>
          <a:stretch/>
        </p:blipFill>
        <p:spPr>
          <a:xfrm>
            <a:off x="4886901" y="3447039"/>
            <a:ext cx="3167579" cy="2963906"/>
          </a:xfrm>
          <a:prstGeom prst="rect">
            <a:avLst/>
          </a:prstGeom>
        </p:spPr>
      </p:pic>
      <p:pic>
        <p:nvPicPr>
          <p:cNvPr id="1026" name="Picture 2" descr="Groclake Agentathon: Next Generation Agentic Apps / hackathons">
            <a:extLst>
              <a:ext uri="{FF2B5EF4-FFF2-40B4-BE49-F238E27FC236}">
                <a16:creationId xmlns:a16="http://schemas.microsoft.com/office/drawing/2014/main" id="{7F7D6CA3-E3F4-8308-235D-1BB44B1240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6220" y="3306662"/>
            <a:ext cx="3167579" cy="3167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72781" y="88369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7965739" y="1537521"/>
            <a:ext cx="7828311" cy="1078227"/>
            <a:chOff x="0" y="-65167"/>
            <a:chExt cx="2061777" cy="283978"/>
          </a:xfrm>
        </p:grpSpPr>
        <p:sp>
          <p:nvSpPr>
            <p:cNvPr id="4" name="Freeform 4"/>
            <p:cNvSpPr/>
            <p:nvPr/>
          </p:nvSpPr>
          <p:spPr>
            <a:xfrm>
              <a:off x="0" y="0"/>
              <a:ext cx="2061777" cy="179203"/>
            </a:xfrm>
            <a:custGeom>
              <a:avLst/>
              <a:gdLst/>
              <a:ahLst/>
              <a:cxnLst/>
              <a:rect l="l" t="t" r="r" b="b"/>
              <a:pathLst>
                <a:path w="2061777" h="179203">
                  <a:moveTo>
                    <a:pt x="0" y="0"/>
                  </a:moveTo>
                  <a:lnTo>
                    <a:pt x="2061777" y="0"/>
                  </a:lnTo>
                  <a:lnTo>
                    <a:pt x="2061777"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65167"/>
              <a:ext cx="2061777"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Revolutionizing Sustainable Agriculture</a:t>
              </a:r>
            </a:p>
          </p:txBody>
        </p:sp>
      </p:grpSp>
      <p:sp>
        <p:nvSpPr>
          <p:cNvPr id="6" name="Freeform 6"/>
          <p:cNvSpPr/>
          <p:nvPr/>
        </p:nvSpPr>
        <p:spPr>
          <a:xfrm>
            <a:off x="15392400" y="-2724741"/>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7623753" y="460528"/>
            <a:ext cx="8512282" cy="1230699"/>
          </a:xfrm>
          <a:prstGeom prst="rect">
            <a:avLst/>
          </a:prstGeom>
        </p:spPr>
        <p:txBody>
          <a:bodyPr lIns="0" tIns="0" rIns="0" bIns="0" rtlCol="0" anchor="t">
            <a:spAutoFit/>
          </a:bodyPr>
          <a:lstStyle/>
          <a:p>
            <a:pPr algn="ctr">
              <a:lnSpc>
                <a:spcPts val="8235"/>
              </a:lnSpc>
            </a:pPr>
            <a:r>
              <a:rPr lang="en-US" sz="11438" dirty="0">
                <a:solidFill>
                  <a:srgbClr val="6866E1"/>
                </a:solidFill>
                <a:latin typeface="Computer Says No"/>
                <a:ea typeface="Computer Says No"/>
                <a:cs typeface="Computer Says No"/>
                <a:sym typeface="Computer Says No"/>
              </a:rPr>
              <a:t>THEME</a:t>
            </a:r>
          </a:p>
        </p:txBody>
      </p:sp>
      <p:sp>
        <p:nvSpPr>
          <p:cNvPr id="8" name="TextBox 8"/>
          <p:cNvSpPr txBox="1"/>
          <p:nvPr/>
        </p:nvSpPr>
        <p:spPr>
          <a:xfrm>
            <a:off x="7856018" y="2849945"/>
            <a:ext cx="8105145" cy="1509196"/>
          </a:xfrm>
          <a:prstGeom prst="rect">
            <a:avLst/>
          </a:prstGeom>
        </p:spPr>
        <p:txBody>
          <a:bodyPr lIns="0" tIns="0" rIns="0" bIns="0" rtlCol="0" anchor="t">
            <a:spAutoFit/>
          </a:bodyPr>
          <a:lstStyle/>
          <a:p>
            <a:pPr algn="ctr">
              <a:lnSpc>
                <a:spcPts val="2999"/>
              </a:lnSpc>
            </a:pPr>
            <a:r>
              <a:rPr lang="en-US" sz="1851" dirty="0">
                <a:solidFill>
                  <a:srgbClr val="BF78FE"/>
                </a:solidFill>
                <a:latin typeface="Poppins Light"/>
                <a:ea typeface="Poppins Light"/>
                <a:cs typeface="Poppins Light"/>
                <a:sym typeface="Poppins Light"/>
              </a:rPr>
              <a:t>Harnessing the power of RAG-powered agentic apps and </a:t>
            </a:r>
            <a:r>
              <a:rPr lang="en-US" sz="1851" dirty="0" err="1">
                <a:solidFill>
                  <a:srgbClr val="BF78FE"/>
                </a:solidFill>
                <a:latin typeface="Poppins Light"/>
                <a:ea typeface="Poppins Light"/>
                <a:cs typeface="Poppins Light"/>
                <a:sym typeface="Poppins Light"/>
              </a:rPr>
              <a:t>GrocLake</a:t>
            </a:r>
            <a:r>
              <a:rPr lang="en-US" sz="1851" dirty="0">
                <a:solidFill>
                  <a:srgbClr val="BF78FE"/>
                </a:solidFill>
                <a:latin typeface="Poppins Light"/>
                <a:ea typeface="Poppins Light"/>
                <a:cs typeface="Poppins Light"/>
                <a:sym typeface="Poppins Light"/>
              </a:rPr>
              <a:t> tools to address modern farming challenges, delivering </a:t>
            </a:r>
            <a:r>
              <a:rPr lang="en-US" sz="1851" b="1" dirty="0">
                <a:solidFill>
                  <a:srgbClr val="BF78FE"/>
                </a:solidFill>
                <a:latin typeface="Poppins Light"/>
                <a:ea typeface="Poppins Light"/>
                <a:cs typeface="Poppins Light"/>
                <a:sym typeface="Poppins Light"/>
              </a:rPr>
              <a:t>real-time insights</a:t>
            </a:r>
            <a:r>
              <a:rPr lang="en-US" sz="1851" dirty="0">
                <a:solidFill>
                  <a:srgbClr val="BF78FE"/>
                </a:solidFill>
                <a:latin typeface="Poppins Light"/>
                <a:ea typeface="Poppins Light"/>
                <a:cs typeface="Poppins Light"/>
                <a:sym typeface="Poppins Light"/>
              </a:rPr>
              <a:t>, </a:t>
            </a:r>
            <a:r>
              <a:rPr lang="en-US" sz="1851" b="1" dirty="0">
                <a:solidFill>
                  <a:srgbClr val="BF78FE"/>
                </a:solidFill>
                <a:latin typeface="Poppins Light"/>
                <a:ea typeface="Poppins Light"/>
                <a:cs typeface="Poppins Light"/>
                <a:sym typeface="Poppins Light"/>
              </a:rPr>
              <a:t>automation</a:t>
            </a:r>
            <a:r>
              <a:rPr lang="en-US" sz="1851" dirty="0">
                <a:solidFill>
                  <a:srgbClr val="BF78FE"/>
                </a:solidFill>
                <a:latin typeface="Poppins Light"/>
                <a:ea typeface="Poppins Light"/>
                <a:cs typeface="Poppins Light"/>
                <a:sym typeface="Poppins Light"/>
              </a:rPr>
              <a:t>, and </a:t>
            </a:r>
            <a:r>
              <a:rPr lang="en-US" sz="1851" b="1" dirty="0">
                <a:solidFill>
                  <a:srgbClr val="BF78FE"/>
                </a:solidFill>
                <a:latin typeface="Poppins Light"/>
                <a:ea typeface="Poppins Light"/>
                <a:cs typeface="Poppins Light"/>
                <a:sym typeface="Poppins Light"/>
              </a:rPr>
              <a:t>precision</a:t>
            </a:r>
            <a:r>
              <a:rPr lang="en-US" sz="1851" dirty="0">
                <a:solidFill>
                  <a:srgbClr val="BF78FE"/>
                </a:solidFill>
                <a:latin typeface="Poppins Light"/>
                <a:ea typeface="Poppins Light"/>
                <a:cs typeface="Poppins Light"/>
                <a:sym typeface="Poppins Light"/>
              </a:rPr>
              <a:t> for smarter, more </a:t>
            </a:r>
            <a:r>
              <a:rPr lang="en-US" sz="1851" b="1" dirty="0">
                <a:solidFill>
                  <a:srgbClr val="BF78FE"/>
                </a:solidFill>
                <a:latin typeface="Poppins Light"/>
                <a:ea typeface="Poppins Light"/>
                <a:cs typeface="Poppins Light"/>
                <a:sym typeface="Poppins Light"/>
              </a:rPr>
              <a:t>sustainable</a:t>
            </a:r>
            <a:r>
              <a:rPr lang="en-US" sz="1851" dirty="0">
                <a:solidFill>
                  <a:srgbClr val="BF78FE"/>
                </a:solidFill>
                <a:latin typeface="Poppins Light"/>
                <a:ea typeface="Poppins Light"/>
                <a:cs typeface="Poppins Light"/>
                <a:sym typeface="Poppins Light"/>
              </a:rPr>
              <a:t> agricultural practices.</a:t>
            </a:r>
          </a:p>
        </p:txBody>
      </p:sp>
      <p:grpSp>
        <p:nvGrpSpPr>
          <p:cNvPr id="9" name="Group 9"/>
          <p:cNvGrpSpPr/>
          <p:nvPr/>
        </p:nvGrpSpPr>
        <p:grpSpPr>
          <a:xfrm>
            <a:off x="7990971" y="4439632"/>
            <a:ext cx="7835237" cy="1078227"/>
            <a:chOff x="0" y="-66995"/>
            <a:chExt cx="2063601" cy="283978"/>
          </a:xfrm>
        </p:grpSpPr>
        <p:sp>
          <p:nvSpPr>
            <p:cNvPr id="10" name="Freeform 10"/>
            <p:cNvSpPr/>
            <p:nvPr/>
          </p:nvSpPr>
          <p:spPr>
            <a:xfrm>
              <a:off x="0" y="0"/>
              <a:ext cx="2061777" cy="179203"/>
            </a:xfrm>
            <a:custGeom>
              <a:avLst/>
              <a:gdLst/>
              <a:ahLst/>
              <a:cxnLst/>
              <a:rect l="l" t="t" r="r" b="b"/>
              <a:pathLst>
                <a:path w="2061777" h="179203">
                  <a:moveTo>
                    <a:pt x="0" y="0"/>
                  </a:moveTo>
                  <a:lnTo>
                    <a:pt x="2061777" y="0"/>
                  </a:lnTo>
                  <a:lnTo>
                    <a:pt x="2061777" y="179203"/>
                  </a:lnTo>
                  <a:lnTo>
                    <a:pt x="0" y="179203"/>
                  </a:ln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1824" y="-66995"/>
              <a:ext cx="2061777"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Reason for Choosing This Theme</a:t>
              </a:r>
            </a:p>
          </p:txBody>
        </p:sp>
      </p:grpSp>
      <p:sp>
        <p:nvSpPr>
          <p:cNvPr id="13" name="Freeform 13"/>
          <p:cNvSpPr/>
          <p:nvPr/>
        </p:nvSpPr>
        <p:spPr>
          <a:xfrm>
            <a:off x="-57403" y="-1055419"/>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4"/>
            <a:stretch>
              <a:fillRect/>
            </a:stretch>
          </a:blipFill>
        </p:spPr>
      </p:sp>
      <p:sp>
        <p:nvSpPr>
          <p:cNvPr id="16" name="Rectangle: Rounded Corners 15">
            <a:extLst>
              <a:ext uri="{FF2B5EF4-FFF2-40B4-BE49-F238E27FC236}">
                <a16:creationId xmlns:a16="http://schemas.microsoft.com/office/drawing/2014/main" id="{FD3046EA-E809-FCFC-63FE-441C60DB444D}"/>
              </a:ext>
            </a:extLst>
          </p:cNvPr>
          <p:cNvSpPr/>
          <p:nvPr/>
        </p:nvSpPr>
        <p:spPr>
          <a:xfrm>
            <a:off x="4263051" y="6233379"/>
            <a:ext cx="4546785" cy="3235966"/>
          </a:xfrm>
          <a:prstGeom prst="round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Comic Sans MS" panose="030F0702030302020204" pitchFamily="66" charset="0"/>
                <a:ea typeface="Poppins Light"/>
                <a:cs typeface="Poppins Light" panose="00000400000000000000" pitchFamily="2" charset="0"/>
                <a:sym typeface="Poppins Light"/>
              </a:rPr>
              <a:t>REASON</a:t>
            </a:r>
          </a:p>
          <a:p>
            <a:pPr algn="ctr"/>
            <a:endParaRPr lang="en-US" b="1" dirty="0">
              <a:solidFill>
                <a:schemeClr val="bg1"/>
              </a:solidFill>
              <a:latin typeface="Comic Sans MS" panose="030F0702030302020204" pitchFamily="66" charset="0"/>
              <a:cs typeface="Poppins Light" panose="00000400000000000000" pitchFamily="2" charset="0"/>
              <a:sym typeface="Poppins Light"/>
            </a:endParaRPr>
          </a:p>
          <a:p>
            <a:pPr algn="ctr"/>
            <a:r>
              <a:rPr lang="en-US" dirty="0"/>
              <a:t>I selected this theme because agriculture faces critical challenges like </a:t>
            </a:r>
            <a:r>
              <a:rPr lang="en-US" b="1" dirty="0"/>
              <a:t>climate unpredictability, fragmented data, and inefficient workflows</a:t>
            </a:r>
            <a:r>
              <a:rPr lang="en-US" dirty="0"/>
              <a:t>. Addressing these through </a:t>
            </a:r>
            <a:r>
              <a:rPr lang="en-US" b="1" dirty="0"/>
              <a:t>advanced AI technologies</a:t>
            </a:r>
            <a:r>
              <a:rPr lang="en-US" dirty="0"/>
              <a:t> can empower farmers with </a:t>
            </a:r>
            <a:r>
              <a:rPr lang="en-US" b="1" dirty="0"/>
              <a:t>real-time insights and predictive solutions</a:t>
            </a:r>
            <a:r>
              <a:rPr lang="en-US" dirty="0"/>
              <a:t> to boost productivity and resilience.</a:t>
            </a:r>
          </a:p>
          <a:p>
            <a:pPr algn="ctr"/>
            <a:endParaRPr lang="en-US" b="1" dirty="0">
              <a:solidFill>
                <a:schemeClr val="bg1"/>
              </a:solidFill>
              <a:latin typeface="Comic Sans MS" panose="030F0702030302020204" pitchFamily="66" charset="0"/>
              <a:cs typeface="Poppins Light" panose="00000400000000000000" pitchFamily="2" charset="0"/>
            </a:endParaRPr>
          </a:p>
        </p:txBody>
      </p:sp>
      <p:sp>
        <p:nvSpPr>
          <p:cNvPr id="17" name="Rectangle: Rounded Corners 16">
            <a:extLst>
              <a:ext uri="{FF2B5EF4-FFF2-40B4-BE49-F238E27FC236}">
                <a16:creationId xmlns:a16="http://schemas.microsoft.com/office/drawing/2014/main" id="{FB8BCDE1-B4B5-6072-0E78-626EF4080AC3}"/>
              </a:ext>
            </a:extLst>
          </p:cNvPr>
          <p:cNvSpPr/>
          <p:nvPr/>
        </p:nvSpPr>
        <p:spPr>
          <a:xfrm>
            <a:off x="8978145" y="6281258"/>
            <a:ext cx="4546785" cy="3194837"/>
          </a:xfrm>
          <a:prstGeom prst="round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mic Sans MS" panose="030F0702030302020204" pitchFamily="66" charset="0"/>
                <a:cs typeface="Poppins Light" panose="00000400000000000000" pitchFamily="2" charset="0"/>
                <a:sym typeface="Poppins Light"/>
              </a:rPr>
              <a:t>MOTIVATION</a:t>
            </a:r>
          </a:p>
          <a:p>
            <a:pPr algn="ctr"/>
            <a:endParaRPr lang="en-US" b="1" dirty="0">
              <a:solidFill>
                <a:schemeClr val="bg1"/>
              </a:solidFill>
              <a:latin typeface="Comic Sans MS" panose="030F0702030302020204" pitchFamily="66" charset="0"/>
              <a:cs typeface="Poppins Light" panose="00000400000000000000" pitchFamily="2" charset="0"/>
              <a:sym typeface="Poppins Light"/>
            </a:endParaRPr>
          </a:p>
          <a:p>
            <a:pPr algn="ctr"/>
            <a:r>
              <a:rPr lang="en-US" dirty="0"/>
              <a:t>What excites me is the chance to make a </a:t>
            </a:r>
            <a:r>
              <a:rPr lang="en-US" b="1" dirty="0"/>
              <a:t>tangible difference</a:t>
            </a:r>
            <a:r>
              <a:rPr lang="en-US" dirty="0"/>
              <a:t> for farmers, especially in rural areas. Providing </a:t>
            </a:r>
            <a:r>
              <a:rPr lang="en-US" b="1" dirty="0"/>
              <a:t>multilingual support, smart tools, and seamless integrations</a:t>
            </a:r>
            <a:r>
              <a:rPr lang="en-US" dirty="0"/>
              <a:t> can democratize technology access. The potential for </a:t>
            </a:r>
            <a:r>
              <a:rPr lang="en-US" b="1" dirty="0"/>
              <a:t>precision farming and automation</a:t>
            </a:r>
            <a:r>
              <a:rPr lang="en-US" dirty="0"/>
              <a:t> to enhance sustainability and efficiency inspires me deeply.</a:t>
            </a:r>
            <a:endParaRPr lang="en-US" b="1" dirty="0">
              <a:solidFill>
                <a:schemeClr val="bg1"/>
              </a:solidFill>
              <a:latin typeface="Comic Sans MS" panose="030F0702030302020204" pitchFamily="66" charset="0"/>
              <a:cs typeface="Poppins Light" panose="00000400000000000000" pitchFamily="2" charset="0"/>
            </a:endParaRPr>
          </a:p>
          <a:p>
            <a:pPr algn="ctr"/>
            <a:endParaRPr lang="en-US" dirty="0"/>
          </a:p>
        </p:txBody>
      </p:sp>
      <p:sp>
        <p:nvSpPr>
          <p:cNvPr id="18" name="Rectangle: Rounded Corners 17">
            <a:extLst>
              <a:ext uri="{FF2B5EF4-FFF2-40B4-BE49-F238E27FC236}">
                <a16:creationId xmlns:a16="http://schemas.microsoft.com/office/drawing/2014/main" id="{EFDB668C-5AF9-222F-6AB8-21538DB2C0E5}"/>
              </a:ext>
            </a:extLst>
          </p:cNvPr>
          <p:cNvSpPr/>
          <p:nvPr/>
        </p:nvSpPr>
        <p:spPr>
          <a:xfrm>
            <a:off x="13670456" y="6288008"/>
            <a:ext cx="4546785" cy="3201233"/>
          </a:xfrm>
          <a:prstGeom prst="round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Comic Sans MS" panose="030F0702030302020204" pitchFamily="66" charset="0"/>
                <a:ea typeface="Poppins Light"/>
                <a:cs typeface="Poppins Light" panose="00000400000000000000" pitchFamily="2" charset="0"/>
                <a:sym typeface="Poppins Light"/>
              </a:rPr>
              <a:t>WHY AGENTIC RAG?</a:t>
            </a:r>
          </a:p>
          <a:p>
            <a:pPr algn="ctr"/>
            <a:endParaRPr lang="en-US" b="1" dirty="0">
              <a:solidFill>
                <a:schemeClr val="bg1"/>
              </a:solidFill>
              <a:latin typeface="Comic Sans MS" panose="030F0702030302020204" pitchFamily="66" charset="0"/>
              <a:cs typeface="Poppins Light" panose="00000400000000000000" pitchFamily="2" charset="0"/>
            </a:endParaRPr>
          </a:p>
          <a:p>
            <a:pPr algn="ctr"/>
            <a:r>
              <a:rPr lang="en-US" dirty="0"/>
              <a:t>Agentic RAG combines </a:t>
            </a:r>
            <a:r>
              <a:rPr lang="en-US" b="1" dirty="0"/>
              <a:t>retrieval-augmented generation</a:t>
            </a:r>
            <a:r>
              <a:rPr lang="en-US" dirty="0"/>
              <a:t> with autonomous decision-making. This enables real-time access to diverse data—like soil reports and market prices—and delivers </a:t>
            </a:r>
            <a:r>
              <a:rPr lang="en-US" b="1" dirty="0"/>
              <a:t>context-aware recommendations</a:t>
            </a:r>
            <a:r>
              <a:rPr lang="en-US" dirty="0"/>
              <a:t>. Its ability to automate workflows and adapt to changing conditions makes it ideal for helping farmers make </a:t>
            </a:r>
            <a:r>
              <a:rPr lang="en-US" b="1" dirty="0"/>
              <a:t>faster, smarter decisions</a:t>
            </a:r>
            <a:r>
              <a:rPr lang="en-US" dirty="0"/>
              <a:t>.</a:t>
            </a:r>
          </a:p>
        </p:txBody>
      </p:sp>
      <p:cxnSp>
        <p:nvCxnSpPr>
          <p:cNvPr id="22" name="Straight Arrow Connector 21">
            <a:extLst>
              <a:ext uri="{FF2B5EF4-FFF2-40B4-BE49-F238E27FC236}">
                <a16:creationId xmlns:a16="http://schemas.microsoft.com/office/drawing/2014/main" id="{FD4EB23A-9B03-A6EF-9373-8B5B6BA7AC57}"/>
              </a:ext>
            </a:extLst>
          </p:cNvPr>
          <p:cNvCxnSpPr>
            <a:cxnSpLocks/>
          </p:cNvCxnSpPr>
          <p:nvPr/>
        </p:nvCxnSpPr>
        <p:spPr>
          <a:xfrm flipH="1">
            <a:off x="6781800" y="5374413"/>
            <a:ext cx="5098094" cy="7872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D8DA99-D9DA-535D-D1C6-763B25B562CE}"/>
              </a:ext>
            </a:extLst>
          </p:cNvPr>
          <p:cNvCxnSpPr>
            <a:cxnSpLocks/>
          </p:cNvCxnSpPr>
          <p:nvPr/>
        </p:nvCxnSpPr>
        <p:spPr>
          <a:xfrm>
            <a:off x="11879894" y="5374413"/>
            <a:ext cx="0" cy="8589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1A29C6-13CD-B94B-1075-A5ED473A580B}"/>
              </a:ext>
            </a:extLst>
          </p:cNvPr>
          <p:cNvCxnSpPr>
            <a:cxnSpLocks/>
            <a:endCxn id="18" idx="0"/>
          </p:cNvCxnSpPr>
          <p:nvPr/>
        </p:nvCxnSpPr>
        <p:spPr>
          <a:xfrm>
            <a:off x="11905126" y="5374413"/>
            <a:ext cx="4038723" cy="9135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rgbClr val="6866E1"/>
                </a:solidFill>
                <a:latin typeface="Computer Says No"/>
                <a:ea typeface="Computer Says No"/>
                <a:cs typeface="Computer Says No"/>
                <a:sym typeface="Computer Says No"/>
              </a:rPr>
              <a:t>OBJECTIVES</a:t>
            </a:r>
          </a:p>
        </p:txBody>
      </p:sp>
      <p:sp>
        <p:nvSpPr>
          <p:cNvPr id="13" name="TextBox 13"/>
          <p:cNvSpPr txBox="1"/>
          <p:nvPr/>
        </p:nvSpPr>
        <p:spPr>
          <a:xfrm>
            <a:off x="2973860" y="527615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ea typeface="Computer Says No"/>
                <a:cs typeface="Computer Says No"/>
                <a:sym typeface="Computer Says No"/>
              </a:rPr>
              <a:t>PROBLEM</a:t>
            </a:r>
          </a:p>
        </p:txBody>
      </p:sp>
      <p:sp>
        <p:nvSpPr>
          <p:cNvPr id="14" name="TextBox 14"/>
          <p:cNvSpPr txBox="1"/>
          <p:nvPr/>
        </p:nvSpPr>
        <p:spPr>
          <a:xfrm>
            <a:off x="3059775" y="5903560"/>
            <a:ext cx="3037045" cy="4285981"/>
          </a:xfrm>
          <a:prstGeom prst="rect">
            <a:avLst/>
          </a:prstGeom>
        </p:spPr>
        <p:txBody>
          <a:bodyPr lIns="0" tIns="0" rIns="0" bIns="0" rtlCol="0" anchor="t">
            <a:spAutoFit/>
          </a:bodyPr>
          <a:lstStyle/>
          <a:p>
            <a:pPr algn="ctr">
              <a:lnSpc>
                <a:spcPts val="2439"/>
              </a:lnSpc>
            </a:pPr>
            <a:r>
              <a:rPr lang="en-US" sz="1505" dirty="0">
                <a:solidFill>
                  <a:srgbClr val="050E5D"/>
                </a:solidFill>
                <a:latin typeface="Poppins Light"/>
                <a:ea typeface="Poppins Light"/>
                <a:cs typeface="Poppins Light"/>
                <a:sym typeface="Poppins Light"/>
              </a:rPr>
              <a:t>Farmers face challenges like </a:t>
            </a:r>
            <a:r>
              <a:rPr lang="en-US" sz="1505" b="1" dirty="0">
                <a:solidFill>
                  <a:srgbClr val="050E5D"/>
                </a:solidFill>
                <a:latin typeface="Poppins Light"/>
                <a:ea typeface="Poppins Light"/>
                <a:cs typeface="Poppins Light"/>
                <a:sym typeface="Poppins Light"/>
              </a:rPr>
              <a:t>climate unpredictability</a:t>
            </a:r>
            <a:r>
              <a:rPr lang="en-US" sz="1505" dirty="0">
                <a:solidFill>
                  <a:srgbClr val="050E5D"/>
                </a:solidFill>
                <a:latin typeface="Poppins Light"/>
                <a:ea typeface="Poppins Light"/>
                <a:cs typeface="Poppins Light"/>
                <a:sym typeface="Poppins Light"/>
              </a:rPr>
              <a:t>, </a:t>
            </a:r>
            <a:r>
              <a:rPr lang="en-US" sz="1505" b="1" dirty="0">
                <a:solidFill>
                  <a:srgbClr val="050E5D"/>
                </a:solidFill>
                <a:latin typeface="Poppins Light"/>
                <a:ea typeface="Poppins Light"/>
                <a:cs typeface="Poppins Light"/>
                <a:sym typeface="Poppins Light"/>
              </a:rPr>
              <a:t>fragmented data sources </a:t>
            </a:r>
            <a:r>
              <a:rPr lang="en-US" sz="1505" dirty="0">
                <a:solidFill>
                  <a:srgbClr val="050E5D"/>
                </a:solidFill>
                <a:latin typeface="Poppins Light"/>
                <a:ea typeface="Poppins Light"/>
                <a:cs typeface="Poppins Light"/>
                <a:sym typeface="Poppins Light"/>
              </a:rPr>
              <a:t>for soil health and weather, </a:t>
            </a:r>
            <a:r>
              <a:rPr lang="en-US" sz="1505" b="1" dirty="0">
                <a:solidFill>
                  <a:srgbClr val="050E5D"/>
                </a:solidFill>
                <a:latin typeface="Poppins Light"/>
                <a:ea typeface="Poppins Light"/>
                <a:cs typeface="Poppins Light"/>
                <a:sym typeface="Poppins Light"/>
              </a:rPr>
              <a:t>inefficient workflows</a:t>
            </a:r>
            <a:r>
              <a:rPr lang="en-US" sz="1505" dirty="0">
                <a:solidFill>
                  <a:srgbClr val="050E5D"/>
                </a:solidFill>
                <a:latin typeface="Poppins Light"/>
                <a:ea typeface="Poppins Light"/>
                <a:cs typeface="Poppins Light"/>
                <a:sym typeface="Poppins Light"/>
              </a:rPr>
              <a:t>, and </a:t>
            </a:r>
            <a:r>
              <a:rPr lang="en-US" sz="1505" b="1" dirty="0">
                <a:solidFill>
                  <a:srgbClr val="050E5D"/>
                </a:solidFill>
                <a:latin typeface="Poppins Light"/>
                <a:ea typeface="Poppins Light"/>
                <a:cs typeface="Poppins Light"/>
                <a:sym typeface="Poppins Light"/>
              </a:rPr>
              <a:t>language barriers</a:t>
            </a:r>
            <a:r>
              <a:rPr lang="en-US" sz="1505" dirty="0">
                <a:solidFill>
                  <a:srgbClr val="050E5D"/>
                </a:solidFill>
                <a:latin typeface="Poppins Light"/>
                <a:ea typeface="Poppins Light"/>
                <a:cs typeface="Poppins Light"/>
                <a:sym typeface="Poppins Light"/>
              </a:rPr>
              <a:t>. These factors hinder their ability to make timely, informed decisions, impacting crop yields and sustainability. As a result, many farmers struggle to adapt to modern agricultural demands and changing environmental conditions.</a:t>
            </a:r>
          </a:p>
        </p:txBody>
      </p:sp>
      <p:sp>
        <p:nvSpPr>
          <p:cNvPr id="15" name="TextBox 15"/>
          <p:cNvSpPr txBox="1"/>
          <p:nvPr/>
        </p:nvSpPr>
        <p:spPr>
          <a:xfrm>
            <a:off x="7837434" y="5185555"/>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ea typeface="Computer Says No"/>
                <a:cs typeface="Computer Says No"/>
                <a:sym typeface="Computer Says No"/>
              </a:rPr>
              <a:t>SOLUTION</a:t>
            </a:r>
          </a:p>
        </p:txBody>
      </p:sp>
      <p:sp>
        <p:nvSpPr>
          <p:cNvPr id="16" name="TextBox 16"/>
          <p:cNvSpPr txBox="1"/>
          <p:nvPr/>
        </p:nvSpPr>
        <p:spPr>
          <a:xfrm>
            <a:off x="12589977" y="5185555"/>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ea typeface="Computer Says No"/>
                <a:cs typeface="Computer Says No"/>
                <a:sym typeface="Computer Says No"/>
              </a:rPr>
              <a:t>CONTEXT</a:t>
            </a:r>
          </a:p>
        </p:txBody>
      </p:sp>
      <p:sp>
        <p:nvSpPr>
          <p:cNvPr id="17" name="TextBox 17"/>
          <p:cNvSpPr txBox="1"/>
          <p:nvPr/>
        </p:nvSpPr>
        <p:spPr>
          <a:xfrm>
            <a:off x="7947406" y="5793197"/>
            <a:ext cx="3037045" cy="4285981"/>
          </a:xfrm>
          <a:prstGeom prst="rect">
            <a:avLst/>
          </a:prstGeom>
        </p:spPr>
        <p:txBody>
          <a:bodyPr lIns="0" tIns="0" rIns="0" bIns="0" rtlCol="0" anchor="t">
            <a:spAutoFit/>
          </a:bodyPr>
          <a:lstStyle/>
          <a:p>
            <a:pPr algn="ctr">
              <a:lnSpc>
                <a:spcPts val="2439"/>
              </a:lnSpc>
            </a:pPr>
            <a:r>
              <a:rPr lang="en-US" sz="1505" dirty="0">
                <a:solidFill>
                  <a:srgbClr val="050E5D"/>
                </a:solidFill>
                <a:latin typeface="Poppins Light"/>
                <a:ea typeface="Poppins Light"/>
                <a:cs typeface="Poppins Light"/>
                <a:sym typeface="Poppins Light"/>
              </a:rPr>
              <a:t>A </a:t>
            </a:r>
            <a:r>
              <a:rPr lang="en-US" sz="1505" b="1" dirty="0">
                <a:solidFill>
                  <a:srgbClr val="050E5D"/>
                </a:solidFill>
                <a:latin typeface="Poppins Light"/>
                <a:ea typeface="Poppins Light"/>
                <a:cs typeface="Poppins Light"/>
                <a:sym typeface="Poppins Light"/>
              </a:rPr>
              <a:t>multilingual, RAG-powered Smart Farming Assistant </a:t>
            </a:r>
            <a:r>
              <a:rPr lang="en-US" sz="1505" dirty="0">
                <a:solidFill>
                  <a:srgbClr val="050E5D"/>
                </a:solidFill>
                <a:latin typeface="Poppins Light"/>
                <a:ea typeface="Poppins Light"/>
                <a:cs typeface="Poppins Light"/>
                <a:sym typeface="Poppins Light"/>
              </a:rPr>
              <a:t>that delivers </a:t>
            </a:r>
            <a:r>
              <a:rPr lang="en-US" sz="1505" b="1" dirty="0">
                <a:solidFill>
                  <a:srgbClr val="050E5D"/>
                </a:solidFill>
                <a:latin typeface="Poppins Light"/>
                <a:ea typeface="Poppins Light"/>
                <a:cs typeface="Poppins Light"/>
                <a:sym typeface="Poppins Light"/>
              </a:rPr>
              <a:t>real-time insights, predictive recommendations, </a:t>
            </a:r>
            <a:r>
              <a:rPr lang="en-US" sz="1505" dirty="0">
                <a:solidFill>
                  <a:srgbClr val="050E5D"/>
                </a:solidFill>
                <a:latin typeface="Poppins Light"/>
                <a:ea typeface="Poppins Light"/>
                <a:cs typeface="Poppins Light"/>
                <a:sym typeface="Poppins Light"/>
              </a:rPr>
              <a:t>and</a:t>
            </a:r>
            <a:r>
              <a:rPr lang="en-US" sz="1505" b="1" dirty="0">
                <a:solidFill>
                  <a:srgbClr val="050E5D"/>
                </a:solidFill>
                <a:latin typeface="Poppins Light"/>
                <a:ea typeface="Poppins Light"/>
                <a:cs typeface="Poppins Light"/>
                <a:sym typeface="Poppins Light"/>
              </a:rPr>
              <a:t> automated workflows</a:t>
            </a:r>
            <a:r>
              <a:rPr lang="en-US" sz="1505" dirty="0">
                <a:solidFill>
                  <a:srgbClr val="050E5D"/>
                </a:solidFill>
                <a:latin typeface="Poppins Light"/>
                <a:ea typeface="Poppins Light"/>
                <a:cs typeface="Poppins Light"/>
                <a:sym typeface="Poppins Light"/>
              </a:rPr>
              <a:t>. The assistant uses </a:t>
            </a:r>
            <a:r>
              <a:rPr lang="en-US" sz="1505" b="1" dirty="0">
                <a:solidFill>
                  <a:srgbClr val="050E5D"/>
                </a:solidFill>
                <a:latin typeface="Poppins Light"/>
                <a:ea typeface="Poppins Light"/>
                <a:cs typeface="Poppins Light"/>
                <a:sym typeface="Poppins Light"/>
              </a:rPr>
              <a:t>voice-based interfaces</a:t>
            </a:r>
            <a:r>
              <a:rPr lang="en-US" sz="1505" dirty="0">
                <a:solidFill>
                  <a:srgbClr val="050E5D"/>
                </a:solidFill>
                <a:latin typeface="Poppins Light"/>
                <a:ea typeface="Poppins Light"/>
                <a:cs typeface="Poppins Light"/>
                <a:sym typeface="Poppins Light"/>
              </a:rPr>
              <a:t> to assist farmers in their local language, integrating data on soil, weather, and markets for sustainable farming. This ensures farmers get the right information at the right time to optimize productivity and resource use.</a:t>
            </a:r>
          </a:p>
        </p:txBody>
      </p:sp>
      <p:sp>
        <p:nvSpPr>
          <p:cNvPr id="18" name="TextBox 18"/>
          <p:cNvSpPr txBox="1"/>
          <p:nvPr/>
        </p:nvSpPr>
        <p:spPr>
          <a:xfrm>
            <a:off x="12719210" y="5793196"/>
            <a:ext cx="3037045" cy="4285981"/>
          </a:xfrm>
          <a:prstGeom prst="rect">
            <a:avLst/>
          </a:prstGeom>
        </p:spPr>
        <p:txBody>
          <a:bodyPr lIns="0" tIns="0" rIns="0" bIns="0" rtlCol="0" anchor="t">
            <a:spAutoFit/>
          </a:bodyPr>
          <a:lstStyle/>
          <a:p>
            <a:pPr algn="ctr">
              <a:lnSpc>
                <a:spcPts val="2439"/>
              </a:lnSpc>
            </a:pPr>
            <a:r>
              <a:rPr lang="en-US" sz="1505" dirty="0">
                <a:solidFill>
                  <a:srgbClr val="050E5D"/>
                </a:solidFill>
                <a:latin typeface="Poppins Light"/>
                <a:ea typeface="Poppins Light"/>
                <a:cs typeface="Poppins Light"/>
                <a:sym typeface="Poppins Light"/>
              </a:rPr>
              <a:t>In many rural areas, farmers lack access to integrated platforms and multilingual support for data-driven decision-making. This leads to </a:t>
            </a:r>
            <a:r>
              <a:rPr lang="en-US" sz="1505" b="1" dirty="0">
                <a:solidFill>
                  <a:srgbClr val="050E5D"/>
                </a:solidFill>
                <a:latin typeface="Poppins Light"/>
                <a:ea typeface="Poppins Light"/>
                <a:cs typeface="Poppins Light"/>
                <a:sym typeface="Poppins Light"/>
              </a:rPr>
              <a:t>inefficient resource use</a:t>
            </a:r>
            <a:r>
              <a:rPr lang="en-US" sz="1505" dirty="0">
                <a:solidFill>
                  <a:srgbClr val="050E5D"/>
                </a:solidFill>
                <a:latin typeface="Poppins Light"/>
                <a:ea typeface="Poppins Light"/>
                <a:cs typeface="Poppins Light"/>
                <a:sym typeface="Poppins Light"/>
              </a:rPr>
              <a:t>, </a:t>
            </a:r>
            <a:r>
              <a:rPr lang="en-US" sz="1505" b="1" dirty="0">
                <a:solidFill>
                  <a:srgbClr val="050E5D"/>
                </a:solidFill>
                <a:latin typeface="Poppins Light"/>
                <a:ea typeface="Poppins Light"/>
                <a:cs typeface="Poppins Light"/>
                <a:sym typeface="Poppins Light"/>
              </a:rPr>
              <a:t>lower yields</a:t>
            </a:r>
            <a:r>
              <a:rPr lang="en-US" sz="1505" dirty="0">
                <a:solidFill>
                  <a:srgbClr val="050E5D"/>
                </a:solidFill>
                <a:latin typeface="Poppins Light"/>
                <a:ea typeface="Poppins Light"/>
                <a:cs typeface="Poppins Light"/>
                <a:sym typeface="Poppins Light"/>
              </a:rPr>
              <a:t>, and </a:t>
            </a:r>
            <a:r>
              <a:rPr lang="en-US" sz="1505" b="1" dirty="0">
                <a:solidFill>
                  <a:srgbClr val="050E5D"/>
                </a:solidFill>
                <a:latin typeface="Poppins Light"/>
                <a:ea typeface="Poppins Light"/>
                <a:cs typeface="Poppins Light"/>
                <a:sym typeface="Poppins Light"/>
              </a:rPr>
              <a:t>missed market opportunities</a:t>
            </a:r>
            <a:r>
              <a:rPr lang="en-US" sz="1505" dirty="0">
                <a:solidFill>
                  <a:srgbClr val="050E5D"/>
                </a:solidFill>
                <a:latin typeface="Poppins Light"/>
                <a:ea typeface="Poppins Light"/>
                <a:cs typeface="Poppins Light"/>
                <a:sym typeface="Poppins Light"/>
              </a:rPr>
              <a:t>. An intelligent, automated solution can bridge these gaps, enabling precision farming and empowering farmers to thrive amidst modern challenges and climate uncertainties.</a:t>
            </a:r>
          </a:p>
        </p:txBody>
      </p:sp>
      <p:sp>
        <p:nvSpPr>
          <p:cNvPr id="19" name="Freeform 19"/>
          <p:cNvSpPr/>
          <p:nvPr/>
        </p:nvSpPr>
        <p:spPr>
          <a:xfrm>
            <a:off x="-9525"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11"/>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2452278" y="5415318"/>
            <a:ext cx="5295900" cy="437571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5522676" y="294995"/>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ea typeface="Computer Says No"/>
                <a:cs typeface="Computer Says No"/>
                <a:sym typeface="Computer Says No"/>
              </a:rPr>
              <a:t>GROCLAKE</a:t>
            </a:r>
          </a:p>
        </p:txBody>
      </p:sp>
      <p:sp>
        <p:nvSpPr>
          <p:cNvPr id="4" name="TextBox 4"/>
          <p:cNvSpPr txBox="1"/>
          <p:nvPr/>
        </p:nvSpPr>
        <p:spPr>
          <a:xfrm>
            <a:off x="2151247" y="1549600"/>
            <a:ext cx="12696526" cy="1087349"/>
          </a:xfrm>
          <a:prstGeom prst="rect">
            <a:avLst/>
          </a:prstGeom>
        </p:spPr>
        <p:txBody>
          <a:bodyPr wrap="square" lIns="0" tIns="0" rIns="0" bIns="0" rtlCol="0" anchor="t">
            <a:spAutoFit/>
          </a:bodyPr>
          <a:lstStyle/>
          <a:p>
            <a:pPr algn="ctr">
              <a:lnSpc>
                <a:spcPts val="2923"/>
              </a:lnSpc>
            </a:pPr>
            <a:r>
              <a:rPr lang="en-US" b="1" dirty="0" err="1">
                <a:solidFill>
                  <a:srgbClr val="FFFFFF"/>
                </a:solidFill>
                <a:latin typeface="Poppins Light"/>
                <a:ea typeface="Poppins Light"/>
                <a:cs typeface="Poppins Light"/>
                <a:sym typeface="Poppins Light"/>
              </a:rPr>
              <a:t>GrocLake</a:t>
            </a:r>
            <a:r>
              <a:rPr lang="en-US" dirty="0">
                <a:solidFill>
                  <a:srgbClr val="FFFFFF"/>
                </a:solidFill>
                <a:latin typeface="Poppins Light"/>
                <a:ea typeface="Poppins Light"/>
                <a:cs typeface="Poppins Light"/>
                <a:sym typeface="Poppins Light"/>
              </a:rPr>
              <a:t> is a suite of integrated tools designed to facilitate </a:t>
            </a:r>
            <a:r>
              <a:rPr lang="en-US" b="1" dirty="0">
                <a:solidFill>
                  <a:srgbClr val="FFFFFF"/>
                </a:solidFill>
                <a:latin typeface="Poppins Light"/>
                <a:ea typeface="Poppins Light"/>
                <a:cs typeface="Poppins Light"/>
                <a:sym typeface="Poppins Light"/>
              </a:rPr>
              <a:t>retrieval-augmented generation (RAG), data management</a:t>
            </a:r>
            <a:r>
              <a:rPr lang="en-US" dirty="0">
                <a:solidFill>
                  <a:srgbClr val="FFFFFF"/>
                </a:solidFill>
                <a:latin typeface="Poppins Light"/>
                <a:ea typeface="Poppins Light"/>
                <a:cs typeface="Poppins Light"/>
                <a:sym typeface="Poppins Light"/>
              </a:rPr>
              <a:t>, and </a:t>
            </a:r>
            <a:r>
              <a:rPr lang="en-US" b="1" dirty="0">
                <a:solidFill>
                  <a:srgbClr val="FFFFFF"/>
                </a:solidFill>
                <a:latin typeface="Poppins Light"/>
                <a:ea typeface="Poppins Light"/>
                <a:cs typeface="Poppins Light"/>
                <a:sym typeface="Poppins Light"/>
              </a:rPr>
              <a:t>automation</a:t>
            </a:r>
            <a:r>
              <a:rPr lang="en-US" dirty="0">
                <a:solidFill>
                  <a:srgbClr val="FFFFFF"/>
                </a:solidFill>
                <a:latin typeface="Poppins Light"/>
                <a:ea typeface="Poppins Light"/>
                <a:cs typeface="Poppins Light"/>
                <a:sym typeface="Poppins Light"/>
              </a:rPr>
              <a:t> in various applications. Each tool in the suite addresses a specific need, making it easier to build smart, scalable, and efficient solutions. Here's my understanding of the </a:t>
            </a:r>
            <a:r>
              <a:rPr lang="en-US" dirty="0" err="1">
                <a:solidFill>
                  <a:srgbClr val="FFFFFF"/>
                </a:solidFill>
                <a:latin typeface="Poppins Light"/>
                <a:ea typeface="Poppins Light"/>
                <a:cs typeface="Poppins Light"/>
                <a:sym typeface="Poppins Light"/>
              </a:rPr>
              <a:t>GrocLake</a:t>
            </a:r>
            <a:r>
              <a:rPr lang="en-US" dirty="0">
                <a:solidFill>
                  <a:srgbClr val="FFFFFF"/>
                </a:solidFill>
                <a:latin typeface="Poppins Light"/>
                <a:ea typeface="Poppins Light"/>
                <a:cs typeface="Poppins Light"/>
                <a:sym typeface="Poppins Light"/>
              </a:rPr>
              <a:t> tools:</a:t>
            </a:r>
          </a:p>
        </p:txBody>
      </p:sp>
      <p:sp>
        <p:nvSpPr>
          <p:cNvPr id="5" name="AutoShape 5"/>
          <p:cNvSpPr/>
          <p:nvPr/>
        </p:nvSpPr>
        <p:spPr>
          <a:xfrm flipV="1">
            <a:off x="1635864" y="5238621"/>
            <a:ext cx="7584336" cy="29091"/>
          </a:xfrm>
          <a:prstGeom prst="line">
            <a:avLst/>
          </a:prstGeom>
          <a:ln w="38100" cap="flat">
            <a:solidFill>
              <a:srgbClr val="FFFFFF"/>
            </a:solidFill>
            <a:prstDash val="solid"/>
            <a:headEnd type="none" w="sm" len="sm"/>
            <a:tailEnd type="none" w="sm" len="sm"/>
          </a:ln>
        </p:spPr>
      </p:sp>
      <p:sp>
        <p:nvSpPr>
          <p:cNvPr id="6" name="TextBox 6"/>
          <p:cNvSpPr txBox="1"/>
          <p:nvPr/>
        </p:nvSpPr>
        <p:spPr>
          <a:xfrm>
            <a:off x="1578772" y="5469998"/>
            <a:ext cx="7790184" cy="466518"/>
          </a:xfrm>
          <a:prstGeom prst="rect">
            <a:avLst/>
          </a:prstGeom>
        </p:spPr>
        <p:txBody>
          <a:bodyPr lIns="0" tIns="0" rIns="0" bIns="0" rtlCol="0" anchor="t">
            <a:spAutoFit/>
          </a:bodyPr>
          <a:lstStyle/>
          <a:p>
            <a:pPr algn="l">
              <a:lnSpc>
                <a:spcPts val="3686"/>
              </a:lnSpc>
            </a:pPr>
            <a:r>
              <a:rPr lang="en-US" sz="2633" b="1" dirty="0">
                <a:solidFill>
                  <a:srgbClr val="FFFFFF"/>
                </a:solidFill>
                <a:latin typeface="Poppins Medium"/>
                <a:ea typeface="Poppins Medium"/>
                <a:cs typeface="Poppins Medium"/>
                <a:sym typeface="Poppins Medium"/>
              </a:rPr>
              <a:t>APPROACH TOWARDS USING GROCLAKE TOOLS</a:t>
            </a:r>
          </a:p>
        </p:txBody>
      </p:sp>
      <p:sp>
        <p:nvSpPr>
          <p:cNvPr id="8" name="Freeform 8"/>
          <p:cNvSpPr/>
          <p:nvPr/>
        </p:nvSpPr>
        <p:spPr>
          <a:xfrm>
            <a:off x="-8086"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3"/>
            <a:stretch>
              <a:fillRect/>
            </a:stretch>
          </a:blipFill>
        </p:spPr>
      </p:sp>
      <p:grpSp>
        <p:nvGrpSpPr>
          <p:cNvPr id="17" name="Group 16">
            <a:extLst>
              <a:ext uri="{FF2B5EF4-FFF2-40B4-BE49-F238E27FC236}">
                <a16:creationId xmlns:a16="http://schemas.microsoft.com/office/drawing/2014/main" id="{38CD863A-7B50-A3C8-338F-476250DDD7FA}"/>
              </a:ext>
            </a:extLst>
          </p:cNvPr>
          <p:cNvGrpSpPr/>
          <p:nvPr/>
        </p:nvGrpSpPr>
        <p:grpSpPr>
          <a:xfrm>
            <a:off x="114300" y="2861583"/>
            <a:ext cx="18173700" cy="1985855"/>
            <a:chOff x="838200" y="3767835"/>
            <a:chExt cx="15678065" cy="1604265"/>
          </a:xfrm>
        </p:grpSpPr>
        <p:sp>
          <p:nvSpPr>
            <p:cNvPr id="9" name="Arrow: Chevron 8">
              <a:extLst>
                <a:ext uri="{FF2B5EF4-FFF2-40B4-BE49-F238E27FC236}">
                  <a16:creationId xmlns:a16="http://schemas.microsoft.com/office/drawing/2014/main" id="{D2D6830B-0879-BE7D-1AE6-5AAA96347FDC}"/>
                </a:ext>
              </a:extLst>
            </p:cNvPr>
            <p:cNvSpPr/>
            <p:nvPr/>
          </p:nvSpPr>
          <p:spPr>
            <a:xfrm>
              <a:off x="838200" y="3771900"/>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CatalogLake</a:t>
              </a:r>
              <a:endParaRPr lang="en-US" b="1" dirty="0"/>
            </a:p>
            <a:p>
              <a:pPr algn="ctr"/>
              <a:endParaRPr lang="en-US" b="1" dirty="0">
                <a:solidFill>
                  <a:schemeClr val="tx1"/>
                </a:solidFill>
              </a:endParaRPr>
            </a:p>
            <a:p>
              <a:pPr algn="ctr"/>
              <a:r>
                <a:rPr lang="en-US" sz="1500" dirty="0"/>
                <a:t>Manages </a:t>
              </a:r>
              <a:r>
                <a:rPr lang="en-US" sz="1500" b="1" dirty="0"/>
                <a:t>structured catalogs</a:t>
              </a:r>
              <a:r>
                <a:rPr lang="en-US" sz="1500" dirty="0"/>
                <a:t> of items like products, resources, or metadata</a:t>
              </a:r>
              <a:endParaRPr lang="en-US" sz="1500" b="1" dirty="0">
                <a:solidFill>
                  <a:schemeClr val="tx1"/>
                </a:solidFill>
              </a:endParaRPr>
            </a:p>
          </p:txBody>
        </p:sp>
        <p:sp>
          <p:nvSpPr>
            <p:cNvPr id="10" name="Arrow: Chevron 9">
              <a:extLst>
                <a:ext uri="{FF2B5EF4-FFF2-40B4-BE49-F238E27FC236}">
                  <a16:creationId xmlns:a16="http://schemas.microsoft.com/office/drawing/2014/main" id="{2C8F9D53-5CD0-43FC-992A-A86B51D71D06}"/>
                </a:ext>
              </a:extLst>
            </p:cNvPr>
            <p:cNvSpPr/>
            <p:nvPr/>
          </p:nvSpPr>
          <p:spPr>
            <a:xfrm>
              <a:off x="3362916" y="3767835"/>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VectorLake</a:t>
              </a:r>
              <a:endParaRPr lang="en-US" b="1" dirty="0"/>
            </a:p>
            <a:p>
              <a:pPr algn="ctr"/>
              <a:endParaRPr lang="en-US" b="1" dirty="0">
                <a:solidFill>
                  <a:schemeClr val="tx1"/>
                </a:solidFill>
              </a:endParaRPr>
            </a:p>
            <a:p>
              <a:pPr algn="ctr"/>
              <a:r>
                <a:rPr lang="en-US" sz="1500" dirty="0"/>
                <a:t>Facilitates </a:t>
              </a:r>
              <a:r>
                <a:rPr lang="en-US" sz="1500" b="1" dirty="0"/>
                <a:t>semantic search and vector-based retrieval</a:t>
              </a:r>
              <a:r>
                <a:rPr lang="en-US" sz="1500" dirty="0"/>
                <a:t> for unstructured data</a:t>
              </a:r>
              <a:endParaRPr lang="en-US" sz="1500" b="1" dirty="0">
                <a:solidFill>
                  <a:schemeClr val="tx1"/>
                </a:solidFill>
              </a:endParaRPr>
            </a:p>
          </p:txBody>
        </p:sp>
        <p:sp>
          <p:nvSpPr>
            <p:cNvPr id="11" name="Arrow: Chevron 10">
              <a:extLst>
                <a:ext uri="{FF2B5EF4-FFF2-40B4-BE49-F238E27FC236}">
                  <a16:creationId xmlns:a16="http://schemas.microsoft.com/office/drawing/2014/main" id="{63C53272-DDC7-01E0-91AB-20D9692DC14E}"/>
                </a:ext>
              </a:extLst>
            </p:cNvPr>
            <p:cNvSpPr/>
            <p:nvPr/>
          </p:nvSpPr>
          <p:spPr>
            <a:xfrm>
              <a:off x="5832996" y="3771900"/>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ModelLake</a:t>
              </a:r>
              <a:endParaRPr lang="en-US" b="1" dirty="0"/>
            </a:p>
            <a:p>
              <a:pPr algn="ctr"/>
              <a:endParaRPr lang="en-US" dirty="0">
                <a:solidFill>
                  <a:schemeClr val="tx1"/>
                </a:solidFill>
              </a:endParaRPr>
            </a:p>
            <a:p>
              <a:pPr algn="ctr"/>
              <a:r>
                <a:rPr lang="en-US" sz="1500" dirty="0"/>
                <a:t>Provides </a:t>
              </a:r>
              <a:r>
                <a:rPr lang="en-US" sz="1500" b="1" dirty="0"/>
                <a:t>multilingual support</a:t>
              </a:r>
              <a:r>
                <a:rPr lang="en-US" sz="1500" dirty="0"/>
                <a:t> and voice-to-text or text-to-speech capabilities</a:t>
              </a:r>
              <a:endParaRPr lang="en-US" sz="1500" dirty="0">
                <a:solidFill>
                  <a:schemeClr val="tx1"/>
                </a:solidFill>
              </a:endParaRPr>
            </a:p>
          </p:txBody>
        </p:sp>
        <p:sp>
          <p:nvSpPr>
            <p:cNvPr id="12" name="Arrow: Chevron 11">
              <a:extLst>
                <a:ext uri="{FF2B5EF4-FFF2-40B4-BE49-F238E27FC236}">
                  <a16:creationId xmlns:a16="http://schemas.microsoft.com/office/drawing/2014/main" id="{59F304F2-1F3C-6A7E-A0E4-8D6278ADAE7B}"/>
                </a:ext>
              </a:extLst>
            </p:cNvPr>
            <p:cNvSpPr/>
            <p:nvPr/>
          </p:nvSpPr>
          <p:spPr>
            <a:xfrm>
              <a:off x="8357712" y="3767835"/>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err="1"/>
                <a:t>DataLake</a:t>
              </a:r>
              <a:endParaRPr lang="en-US" b="1" dirty="0"/>
            </a:p>
            <a:p>
              <a:pPr algn="ctr"/>
              <a:endParaRPr lang="en-US" b="1" dirty="0">
                <a:solidFill>
                  <a:schemeClr val="tx1"/>
                </a:solidFill>
              </a:endParaRPr>
            </a:p>
            <a:p>
              <a:pPr algn="ctr"/>
              <a:r>
                <a:rPr lang="en-US" sz="1500" dirty="0"/>
                <a:t>Stores and manages </a:t>
              </a:r>
              <a:r>
                <a:rPr lang="en-US" sz="1500" b="1" dirty="0"/>
                <a:t>large-scale structured and unstructured data</a:t>
              </a:r>
              <a:endParaRPr lang="en-US" sz="1500" b="1" dirty="0">
                <a:solidFill>
                  <a:schemeClr val="tx1"/>
                </a:solidFill>
              </a:endParaRPr>
            </a:p>
            <a:p>
              <a:pPr algn="ctr"/>
              <a:endParaRPr lang="en-US" b="1" dirty="0">
                <a:solidFill>
                  <a:schemeClr val="tx1"/>
                </a:solidFill>
              </a:endParaRPr>
            </a:p>
          </p:txBody>
        </p:sp>
        <p:sp>
          <p:nvSpPr>
            <p:cNvPr id="15" name="Arrow: Chevron 14">
              <a:extLst>
                <a:ext uri="{FF2B5EF4-FFF2-40B4-BE49-F238E27FC236}">
                  <a16:creationId xmlns:a16="http://schemas.microsoft.com/office/drawing/2014/main" id="{EF5FF2C3-ADC8-F2A2-582E-E18058A80B7E}"/>
                </a:ext>
              </a:extLst>
            </p:cNvPr>
            <p:cNvSpPr/>
            <p:nvPr/>
          </p:nvSpPr>
          <p:spPr>
            <a:xfrm>
              <a:off x="10867349" y="3771900"/>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ONDCLake</a:t>
              </a:r>
              <a:endParaRPr lang="en-US" b="1" dirty="0"/>
            </a:p>
            <a:p>
              <a:pPr algn="ctr"/>
              <a:endParaRPr lang="en-US" b="1" dirty="0">
                <a:solidFill>
                  <a:schemeClr val="tx1"/>
                </a:solidFill>
              </a:endParaRPr>
            </a:p>
            <a:p>
              <a:pPr algn="ctr"/>
              <a:r>
                <a:rPr lang="en-US" sz="1500" dirty="0"/>
                <a:t>Connects with </a:t>
              </a:r>
              <a:r>
                <a:rPr lang="en-US" sz="1500" b="1" dirty="0"/>
                <a:t>digital commerce networks</a:t>
              </a:r>
              <a:r>
                <a:rPr lang="en-US" sz="1500" dirty="0"/>
                <a:t> like ONDC</a:t>
              </a:r>
              <a:endParaRPr lang="en-US" sz="1500" b="1" dirty="0">
                <a:solidFill>
                  <a:schemeClr val="tx1"/>
                </a:solidFill>
              </a:endParaRPr>
            </a:p>
          </p:txBody>
        </p:sp>
        <p:sp>
          <p:nvSpPr>
            <p:cNvPr id="16" name="Arrow: Chevron 15">
              <a:extLst>
                <a:ext uri="{FF2B5EF4-FFF2-40B4-BE49-F238E27FC236}">
                  <a16:creationId xmlns:a16="http://schemas.microsoft.com/office/drawing/2014/main" id="{9FC0C579-C89A-62E4-26AA-24411621B945}"/>
                </a:ext>
              </a:extLst>
            </p:cNvPr>
            <p:cNvSpPr/>
            <p:nvPr/>
          </p:nvSpPr>
          <p:spPr>
            <a:xfrm>
              <a:off x="13392065" y="3767835"/>
              <a:ext cx="3124200" cy="1600200"/>
            </a:xfrm>
            <a:prstGeom prst="chevron">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AppLake</a:t>
              </a:r>
              <a:endParaRPr lang="en-US" b="1" dirty="0"/>
            </a:p>
            <a:p>
              <a:pPr algn="ctr"/>
              <a:endParaRPr lang="en-US" b="1" dirty="0">
                <a:solidFill>
                  <a:schemeClr val="tx1"/>
                </a:solidFill>
              </a:endParaRPr>
            </a:p>
            <a:p>
              <a:pPr algn="ctr"/>
              <a:r>
                <a:rPr lang="en-US" sz="1500" dirty="0"/>
                <a:t>Enables </a:t>
              </a:r>
              <a:r>
                <a:rPr lang="en-US" sz="1500" b="1" dirty="0"/>
                <a:t>multi-platform integration</a:t>
              </a:r>
              <a:r>
                <a:rPr lang="en-US" sz="1500" dirty="0"/>
                <a:t> with apps, logistics providers, and payment gateways</a:t>
              </a:r>
              <a:endParaRPr lang="en-US" sz="1500" b="1" dirty="0">
                <a:solidFill>
                  <a:schemeClr val="tx1"/>
                </a:solidFill>
              </a:endParaRPr>
            </a:p>
          </p:txBody>
        </p:sp>
      </p:grpSp>
      <p:sp>
        <p:nvSpPr>
          <p:cNvPr id="23" name="Rectangle: Top Corners Rounded 22">
            <a:extLst>
              <a:ext uri="{FF2B5EF4-FFF2-40B4-BE49-F238E27FC236}">
                <a16:creationId xmlns:a16="http://schemas.microsoft.com/office/drawing/2014/main" id="{F3F44821-DAC3-65B8-E3E0-21E8B0842BDB}"/>
              </a:ext>
            </a:extLst>
          </p:cNvPr>
          <p:cNvSpPr/>
          <p:nvPr/>
        </p:nvSpPr>
        <p:spPr>
          <a:xfrm>
            <a:off x="235041" y="6134477"/>
            <a:ext cx="3832411" cy="1980822"/>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CatalogLake</a:t>
            </a:r>
            <a:endParaRPr lang="en-US" b="1" dirty="0"/>
          </a:p>
          <a:p>
            <a:pPr algn="ctr"/>
            <a:r>
              <a:rPr lang="en-US" sz="1500" dirty="0"/>
              <a:t>To centralize </a:t>
            </a:r>
            <a:r>
              <a:rPr lang="en-US" sz="1500" b="1" dirty="0"/>
              <a:t>comprehensive catalogs</a:t>
            </a:r>
            <a:r>
              <a:rPr lang="en-US" sz="1500" dirty="0"/>
              <a:t> for agricultural resources like crops, fertilizers, and farming tools, enabling the app to provide </a:t>
            </a:r>
            <a:r>
              <a:rPr lang="en-US" sz="1500" b="1" dirty="0"/>
              <a:t>personalized recommendations</a:t>
            </a:r>
            <a:r>
              <a:rPr lang="en-US" sz="1500" dirty="0"/>
              <a:t> based on specific farm data, including soil health, climate conditions, and regional farming practices</a:t>
            </a:r>
            <a:endParaRPr lang="en-US" sz="1500" b="1" dirty="0"/>
          </a:p>
        </p:txBody>
      </p:sp>
      <p:sp>
        <p:nvSpPr>
          <p:cNvPr id="24" name="Rectangle: Top Corners Rounded 23">
            <a:extLst>
              <a:ext uri="{FF2B5EF4-FFF2-40B4-BE49-F238E27FC236}">
                <a16:creationId xmlns:a16="http://schemas.microsoft.com/office/drawing/2014/main" id="{048DD044-DAB5-CE05-6EA3-61A8911BF900}"/>
              </a:ext>
            </a:extLst>
          </p:cNvPr>
          <p:cNvSpPr/>
          <p:nvPr/>
        </p:nvSpPr>
        <p:spPr>
          <a:xfrm>
            <a:off x="4267200" y="6134476"/>
            <a:ext cx="3832411" cy="1980821"/>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VectorLake</a:t>
            </a:r>
            <a:endParaRPr lang="en-US" b="1" dirty="0"/>
          </a:p>
          <a:p>
            <a:pPr algn="ctr"/>
            <a:r>
              <a:rPr lang="en-US" sz="1500" dirty="0"/>
              <a:t>By embedding agricultural data such as crop diseases, and weather patterns into </a:t>
            </a:r>
            <a:r>
              <a:rPr lang="en-US" sz="1500" b="1" dirty="0"/>
              <a:t>vectors</a:t>
            </a:r>
            <a:r>
              <a:rPr lang="en-US" sz="1500" dirty="0"/>
              <a:t>, we enable the app to conduct </a:t>
            </a:r>
            <a:r>
              <a:rPr lang="en-US" sz="1500" b="1" dirty="0"/>
              <a:t>semantic searches and predictive analysis</a:t>
            </a:r>
            <a:r>
              <a:rPr lang="en-US" sz="1500" dirty="0"/>
              <a:t>, offering farmers </a:t>
            </a:r>
            <a:r>
              <a:rPr lang="en-US" sz="1500" b="1" dirty="0"/>
              <a:t>real-time insights</a:t>
            </a:r>
            <a:r>
              <a:rPr lang="en-US" sz="1500" dirty="0"/>
              <a:t> on irrigation strategies, and fertilization plans tailored to current conditions</a:t>
            </a:r>
          </a:p>
        </p:txBody>
      </p:sp>
      <p:sp>
        <p:nvSpPr>
          <p:cNvPr id="25" name="Rectangle: Top Corners Rounded 24">
            <a:extLst>
              <a:ext uri="{FF2B5EF4-FFF2-40B4-BE49-F238E27FC236}">
                <a16:creationId xmlns:a16="http://schemas.microsoft.com/office/drawing/2014/main" id="{E8C5A063-2198-8E2A-3EEE-5D0631A98AB9}"/>
              </a:ext>
            </a:extLst>
          </p:cNvPr>
          <p:cNvSpPr/>
          <p:nvPr/>
        </p:nvSpPr>
        <p:spPr>
          <a:xfrm>
            <a:off x="8299359" y="6131013"/>
            <a:ext cx="3832411" cy="1980820"/>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ModelLake</a:t>
            </a:r>
            <a:endParaRPr lang="en-US" b="1" dirty="0"/>
          </a:p>
          <a:p>
            <a:pPr algn="ctr"/>
            <a:r>
              <a:rPr lang="en-US" sz="1500" dirty="0"/>
              <a:t>To break language barriers, the assistant uses </a:t>
            </a:r>
            <a:r>
              <a:rPr lang="en-US" sz="1500" b="1" dirty="0"/>
              <a:t>multilingual voice-to-text and text-to-speech capabilities</a:t>
            </a:r>
            <a:r>
              <a:rPr lang="en-US" sz="1500" dirty="0"/>
              <a:t>, ensuring farmers can interact in their local dialects and receive </a:t>
            </a:r>
            <a:r>
              <a:rPr lang="en-US" sz="1500" b="1" dirty="0"/>
              <a:t>accurate, instant translations</a:t>
            </a:r>
            <a:r>
              <a:rPr lang="en-US" sz="1500" dirty="0"/>
              <a:t> of farming advice, making communication with suppliers, and other farmers seamless</a:t>
            </a:r>
          </a:p>
        </p:txBody>
      </p:sp>
      <p:sp>
        <p:nvSpPr>
          <p:cNvPr id="31" name="Rectangle: Top Corners Rounded 30">
            <a:extLst>
              <a:ext uri="{FF2B5EF4-FFF2-40B4-BE49-F238E27FC236}">
                <a16:creationId xmlns:a16="http://schemas.microsoft.com/office/drawing/2014/main" id="{6D4B29B3-AA4E-4458-E8B2-30E16EEF54BA}"/>
              </a:ext>
            </a:extLst>
          </p:cNvPr>
          <p:cNvSpPr/>
          <p:nvPr/>
        </p:nvSpPr>
        <p:spPr>
          <a:xfrm rot="10800000">
            <a:off x="235040" y="8230354"/>
            <a:ext cx="3832411" cy="1980820"/>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p:txBody>
      </p:sp>
      <p:sp>
        <p:nvSpPr>
          <p:cNvPr id="36" name="Rectangle: Top Corners Rounded 35">
            <a:extLst>
              <a:ext uri="{FF2B5EF4-FFF2-40B4-BE49-F238E27FC236}">
                <a16:creationId xmlns:a16="http://schemas.microsoft.com/office/drawing/2014/main" id="{755F857F-92E8-9244-775B-00104110362C}"/>
              </a:ext>
            </a:extLst>
          </p:cNvPr>
          <p:cNvSpPr/>
          <p:nvPr/>
        </p:nvSpPr>
        <p:spPr>
          <a:xfrm rot="10800000">
            <a:off x="4267200" y="8230354"/>
            <a:ext cx="3832411" cy="1980820"/>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p:txBody>
      </p:sp>
      <p:sp>
        <p:nvSpPr>
          <p:cNvPr id="37" name="Rectangle: Top Corners Rounded 36">
            <a:extLst>
              <a:ext uri="{FF2B5EF4-FFF2-40B4-BE49-F238E27FC236}">
                <a16:creationId xmlns:a16="http://schemas.microsoft.com/office/drawing/2014/main" id="{AA804FAB-E65B-4FDB-8AAD-0F4B7CF04FB8}"/>
              </a:ext>
            </a:extLst>
          </p:cNvPr>
          <p:cNvSpPr/>
          <p:nvPr/>
        </p:nvSpPr>
        <p:spPr>
          <a:xfrm rot="10800000">
            <a:off x="8299358" y="8199181"/>
            <a:ext cx="3832411" cy="1980820"/>
          </a:xfrm>
          <a:prstGeom prst="round2SameRect">
            <a:avLst/>
          </a:prstGeom>
          <a:solidFill>
            <a:srgbClr val="EEECE1">
              <a:alpha val="3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p:txBody>
      </p:sp>
      <p:sp>
        <p:nvSpPr>
          <p:cNvPr id="38" name="TextBox 37">
            <a:extLst>
              <a:ext uri="{FF2B5EF4-FFF2-40B4-BE49-F238E27FC236}">
                <a16:creationId xmlns:a16="http://schemas.microsoft.com/office/drawing/2014/main" id="{FADC8221-76BB-CFE7-3B84-649B02BD7F5D}"/>
              </a:ext>
            </a:extLst>
          </p:cNvPr>
          <p:cNvSpPr txBox="1"/>
          <p:nvPr/>
        </p:nvSpPr>
        <p:spPr>
          <a:xfrm>
            <a:off x="296945" y="8199181"/>
            <a:ext cx="3810000" cy="1985159"/>
          </a:xfrm>
          <a:prstGeom prst="rect">
            <a:avLst/>
          </a:prstGeom>
          <a:noFill/>
        </p:spPr>
        <p:txBody>
          <a:bodyPr wrap="square" rtlCol="0">
            <a:spAutoFit/>
          </a:bodyPr>
          <a:lstStyle/>
          <a:p>
            <a:pPr algn="ctr"/>
            <a:r>
              <a:rPr lang="en-US" b="1" dirty="0" err="1">
                <a:solidFill>
                  <a:schemeClr val="bg1"/>
                </a:solidFill>
              </a:rPr>
              <a:t>DataLake</a:t>
            </a:r>
            <a:endParaRPr lang="en-US" b="1" dirty="0">
              <a:solidFill>
                <a:schemeClr val="bg1"/>
              </a:solidFill>
            </a:endParaRPr>
          </a:p>
          <a:p>
            <a:pPr algn="ctr"/>
            <a:r>
              <a:rPr lang="en-US" sz="1500" dirty="0">
                <a:solidFill>
                  <a:schemeClr val="bg1"/>
                </a:solidFill>
              </a:rPr>
              <a:t>We store and manage vast quantities of </a:t>
            </a:r>
            <a:r>
              <a:rPr lang="en-US" sz="1500" b="1" dirty="0">
                <a:solidFill>
                  <a:schemeClr val="bg1"/>
                </a:solidFill>
              </a:rPr>
              <a:t>structured and unstructured agricultural data</a:t>
            </a:r>
            <a:r>
              <a:rPr lang="en-US" sz="1500" dirty="0">
                <a:solidFill>
                  <a:schemeClr val="bg1"/>
                </a:solidFill>
              </a:rPr>
              <a:t>, including soil reports, weather forecasts, and pest images, ensuring the app can </a:t>
            </a:r>
            <a:r>
              <a:rPr lang="en-US" sz="1500" b="1" dirty="0">
                <a:solidFill>
                  <a:schemeClr val="bg1"/>
                </a:solidFill>
              </a:rPr>
              <a:t>quickly retrieve relevant information</a:t>
            </a:r>
            <a:r>
              <a:rPr lang="en-US" sz="1500" dirty="0">
                <a:solidFill>
                  <a:schemeClr val="bg1"/>
                </a:solidFill>
              </a:rPr>
              <a:t> for decision-making, such as optimal planting schedules or pest control strategies</a:t>
            </a:r>
            <a:endParaRPr lang="en-US" sz="1500" b="1" dirty="0">
              <a:solidFill>
                <a:schemeClr val="bg1"/>
              </a:solidFill>
            </a:endParaRPr>
          </a:p>
        </p:txBody>
      </p:sp>
      <p:sp>
        <p:nvSpPr>
          <p:cNvPr id="39" name="TextBox 38">
            <a:extLst>
              <a:ext uri="{FF2B5EF4-FFF2-40B4-BE49-F238E27FC236}">
                <a16:creationId xmlns:a16="http://schemas.microsoft.com/office/drawing/2014/main" id="{1057B57D-9E06-CE91-96D8-58B307AF9C0F}"/>
              </a:ext>
            </a:extLst>
          </p:cNvPr>
          <p:cNvSpPr txBox="1"/>
          <p:nvPr/>
        </p:nvSpPr>
        <p:spPr>
          <a:xfrm>
            <a:off x="4435420" y="8199181"/>
            <a:ext cx="3535463" cy="2262158"/>
          </a:xfrm>
          <a:prstGeom prst="rect">
            <a:avLst/>
          </a:prstGeom>
          <a:noFill/>
        </p:spPr>
        <p:txBody>
          <a:bodyPr wrap="square" rtlCol="0">
            <a:spAutoFit/>
          </a:bodyPr>
          <a:lstStyle/>
          <a:p>
            <a:pPr algn="ctr"/>
            <a:r>
              <a:rPr lang="en-US" b="1" dirty="0" err="1">
                <a:solidFill>
                  <a:schemeClr val="bg1"/>
                </a:solidFill>
              </a:rPr>
              <a:t>ONDCLake</a:t>
            </a:r>
            <a:endParaRPr lang="en-US" b="1" dirty="0">
              <a:solidFill>
                <a:schemeClr val="bg1"/>
              </a:solidFill>
            </a:endParaRPr>
          </a:p>
          <a:p>
            <a:pPr algn="ctr"/>
            <a:r>
              <a:rPr lang="en-US" sz="1500" dirty="0">
                <a:solidFill>
                  <a:schemeClr val="bg1"/>
                </a:solidFill>
              </a:rPr>
              <a:t>Through integration with </a:t>
            </a:r>
            <a:r>
              <a:rPr lang="en-US" sz="1500" b="1" dirty="0">
                <a:solidFill>
                  <a:schemeClr val="bg1"/>
                </a:solidFill>
              </a:rPr>
              <a:t>ONDC</a:t>
            </a:r>
            <a:r>
              <a:rPr lang="en-US" sz="1500" dirty="0">
                <a:solidFill>
                  <a:schemeClr val="bg1"/>
                </a:solidFill>
              </a:rPr>
              <a:t>, the app connects farmers with </a:t>
            </a:r>
            <a:r>
              <a:rPr lang="en-US" sz="1500" b="1" dirty="0">
                <a:solidFill>
                  <a:schemeClr val="bg1"/>
                </a:solidFill>
              </a:rPr>
              <a:t>digital commerce networks</a:t>
            </a:r>
            <a:r>
              <a:rPr lang="en-US" sz="1500" dirty="0">
                <a:solidFill>
                  <a:schemeClr val="bg1"/>
                </a:solidFill>
              </a:rPr>
              <a:t>, allowing them to </a:t>
            </a:r>
            <a:r>
              <a:rPr lang="en-US" sz="1500" b="1" dirty="0">
                <a:solidFill>
                  <a:schemeClr val="bg1"/>
                </a:solidFill>
              </a:rPr>
              <a:t>buy and sell agricultural products seamlessly</a:t>
            </a:r>
            <a:r>
              <a:rPr lang="en-US" sz="1500" dirty="0">
                <a:solidFill>
                  <a:schemeClr val="bg1"/>
                </a:solidFill>
              </a:rPr>
              <a:t> while automating the processes of product listings, transactions, and logistics, thereby streamlining the entire supply chain</a:t>
            </a:r>
            <a:endParaRPr lang="en-US" sz="1500" b="1" dirty="0">
              <a:solidFill>
                <a:schemeClr val="bg1"/>
              </a:solidFill>
            </a:endParaRPr>
          </a:p>
          <a:p>
            <a:endParaRPr lang="en-US" dirty="0">
              <a:solidFill>
                <a:schemeClr val="bg1"/>
              </a:solidFill>
            </a:endParaRPr>
          </a:p>
        </p:txBody>
      </p:sp>
      <p:sp>
        <p:nvSpPr>
          <p:cNvPr id="40" name="TextBox 39">
            <a:extLst>
              <a:ext uri="{FF2B5EF4-FFF2-40B4-BE49-F238E27FC236}">
                <a16:creationId xmlns:a16="http://schemas.microsoft.com/office/drawing/2014/main" id="{5FBF38E0-6010-A6B6-C4BE-EADA9EABCA29}"/>
              </a:ext>
            </a:extLst>
          </p:cNvPr>
          <p:cNvSpPr txBox="1"/>
          <p:nvPr/>
        </p:nvSpPr>
        <p:spPr>
          <a:xfrm>
            <a:off x="8370945" y="8182752"/>
            <a:ext cx="3810000" cy="2262158"/>
          </a:xfrm>
          <a:prstGeom prst="rect">
            <a:avLst/>
          </a:prstGeom>
          <a:noFill/>
        </p:spPr>
        <p:txBody>
          <a:bodyPr wrap="square" rtlCol="0">
            <a:spAutoFit/>
          </a:bodyPr>
          <a:lstStyle/>
          <a:p>
            <a:pPr algn="ctr"/>
            <a:r>
              <a:rPr lang="en-US" b="1" dirty="0" err="1">
                <a:solidFill>
                  <a:schemeClr val="bg1"/>
                </a:solidFill>
              </a:rPr>
              <a:t>AppLake</a:t>
            </a:r>
            <a:endParaRPr lang="en-US" b="1" dirty="0">
              <a:solidFill>
                <a:schemeClr val="bg1"/>
              </a:solidFill>
            </a:endParaRPr>
          </a:p>
          <a:p>
            <a:pPr algn="ctr"/>
            <a:r>
              <a:rPr lang="en-US" sz="1500" dirty="0">
                <a:solidFill>
                  <a:schemeClr val="bg1"/>
                </a:solidFill>
              </a:rPr>
              <a:t>The app integrates with </a:t>
            </a:r>
            <a:r>
              <a:rPr lang="en-US" sz="1500" b="1" dirty="0">
                <a:solidFill>
                  <a:schemeClr val="bg1"/>
                </a:solidFill>
              </a:rPr>
              <a:t>e-commerce platforms, logistics providers, and payment gateways</a:t>
            </a:r>
            <a:r>
              <a:rPr lang="en-US" sz="1500" dirty="0">
                <a:solidFill>
                  <a:schemeClr val="bg1"/>
                </a:solidFill>
              </a:rPr>
              <a:t>, automating critical workflows like </a:t>
            </a:r>
            <a:r>
              <a:rPr lang="en-US" sz="1500" b="1" dirty="0">
                <a:solidFill>
                  <a:schemeClr val="bg1"/>
                </a:solidFill>
              </a:rPr>
              <a:t>inventory management, order processing, and delivery tracking</a:t>
            </a:r>
            <a:r>
              <a:rPr lang="en-US" sz="1500" dirty="0">
                <a:solidFill>
                  <a:schemeClr val="bg1"/>
                </a:solidFill>
              </a:rPr>
              <a:t>, ensuring a smooth experience for farmers in managing their supply chains and market transactions</a:t>
            </a:r>
            <a:endParaRPr lang="en-US" sz="1500" b="1" dirty="0">
              <a:solidFill>
                <a:schemeClr val="bg1"/>
              </a:solidFill>
            </a:endParaRPr>
          </a:p>
          <a:p>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dirty="0"/>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289396" y="703557"/>
            <a:ext cx="9610678" cy="2118152"/>
          </a:xfrm>
          <a:prstGeom prst="rect">
            <a:avLst/>
          </a:prstGeom>
        </p:spPr>
        <p:txBody>
          <a:bodyPr lIns="0" tIns="0" rIns="0" bIns="0" rtlCol="0" anchor="t">
            <a:spAutoFit/>
          </a:bodyPr>
          <a:lstStyle/>
          <a:p>
            <a:pPr algn="ctr">
              <a:lnSpc>
                <a:spcPts val="7693"/>
              </a:lnSpc>
            </a:pPr>
            <a:r>
              <a:rPr lang="en-US" sz="10686" dirty="0">
                <a:solidFill>
                  <a:srgbClr val="6866E1"/>
                </a:solidFill>
                <a:latin typeface="Computer Says No"/>
                <a:ea typeface="Computer Says No"/>
                <a:cs typeface="Computer Says No"/>
                <a:sym typeface="Computer Says No"/>
              </a:rPr>
              <a:t>INTEGRATION WITH </a:t>
            </a:r>
          </a:p>
          <a:p>
            <a:pPr marL="0" lvl="0" indent="0" algn="ctr">
              <a:lnSpc>
                <a:spcPts val="7693"/>
              </a:lnSpc>
              <a:spcBef>
                <a:spcPct val="0"/>
              </a:spcBef>
            </a:pPr>
            <a:r>
              <a:rPr lang="en-US" sz="10686" dirty="0">
                <a:solidFill>
                  <a:srgbClr val="6866E1"/>
                </a:solidFill>
                <a:latin typeface="Computer Says No"/>
                <a:ea typeface="Computer Says No"/>
                <a:cs typeface="Computer Says No"/>
                <a:sym typeface="Computer Says No"/>
              </a:rPr>
              <a:t>GROCLAKE</a:t>
            </a:r>
          </a:p>
        </p:txBody>
      </p:sp>
      <p:sp>
        <p:nvSpPr>
          <p:cNvPr id="12" name="TextBox 12"/>
          <p:cNvSpPr txBox="1"/>
          <p:nvPr/>
        </p:nvSpPr>
        <p:spPr>
          <a:xfrm>
            <a:off x="13615457" y="5233278"/>
            <a:ext cx="4169949" cy="4189608"/>
          </a:xfrm>
          <a:prstGeom prst="rect">
            <a:avLst/>
          </a:prstGeom>
        </p:spPr>
        <p:txBody>
          <a:bodyPr wrap="square" lIns="0" tIns="0" rIns="0" bIns="0" rtlCol="0" anchor="t">
            <a:spAutoFit/>
          </a:bodyPr>
          <a:lstStyle/>
          <a:p>
            <a:pPr algn="ctr">
              <a:lnSpc>
                <a:spcPts val="2999"/>
              </a:lnSpc>
            </a:pPr>
            <a:r>
              <a:rPr lang="en-US" sz="2000" b="1" dirty="0">
                <a:solidFill>
                  <a:srgbClr val="FFFFFF"/>
                </a:solidFill>
                <a:latin typeface="Comic Sans MS" panose="030F0702030302020204" pitchFamily="66" charset="0"/>
                <a:ea typeface="Poppins Light"/>
                <a:cs typeface="Poppins Light"/>
                <a:sym typeface="Poppins Light"/>
              </a:rPr>
              <a:t>THEME BASED RAG</a:t>
            </a:r>
          </a:p>
          <a:p>
            <a:pPr algn="ctr">
              <a:lnSpc>
                <a:spcPts val="2999"/>
              </a:lnSpc>
            </a:pPr>
            <a:r>
              <a:rPr lang="en-US" sz="1500" dirty="0">
                <a:solidFill>
                  <a:srgbClr val="FFFFFF"/>
                </a:solidFill>
                <a:latin typeface="Poppins Light"/>
                <a:ea typeface="Poppins Light"/>
                <a:cs typeface="Poppins Light"/>
                <a:sym typeface="Poppins Light"/>
              </a:rPr>
              <a:t>RAG will enable the assistant to retrieve context-specific data, such as crop </a:t>
            </a:r>
            <a:r>
              <a:rPr lang="en-US" sz="1500" b="1" dirty="0">
                <a:solidFill>
                  <a:srgbClr val="FFFFFF"/>
                </a:solidFill>
                <a:latin typeface="Poppins Light"/>
                <a:ea typeface="Poppins Light"/>
                <a:cs typeface="Poppins Light"/>
                <a:sym typeface="Poppins Light"/>
              </a:rPr>
              <a:t>recommendations</a:t>
            </a:r>
            <a:r>
              <a:rPr lang="en-US" sz="1500" dirty="0">
                <a:solidFill>
                  <a:srgbClr val="FFFFFF"/>
                </a:solidFill>
                <a:latin typeface="Poppins Light"/>
                <a:ea typeface="Poppins Light"/>
                <a:cs typeface="Poppins Light"/>
                <a:sym typeface="Poppins Light"/>
              </a:rPr>
              <a:t> or pest control methods, and </a:t>
            </a:r>
            <a:r>
              <a:rPr lang="en-US" sz="1500" b="1" dirty="0">
                <a:solidFill>
                  <a:srgbClr val="FFFFFF"/>
                </a:solidFill>
                <a:latin typeface="Poppins Light"/>
                <a:ea typeface="Poppins Light"/>
                <a:cs typeface="Poppins Light"/>
                <a:sym typeface="Poppins Light"/>
              </a:rPr>
              <a:t>generate personalized solutions </a:t>
            </a:r>
            <a:r>
              <a:rPr lang="en-US" sz="1500" dirty="0">
                <a:solidFill>
                  <a:srgbClr val="FFFFFF"/>
                </a:solidFill>
                <a:latin typeface="Poppins Light"/>
                <a:ea typeface="Poppins Light"/>
                <a:cs typeface="Poppins Light"/>
                <a:sym typeface="Poppins Light"/>
              </a:rPr>
              <a:t>in real time. By leveraging </a:t>
            </a:r>
            <a:r>
              <a:rPr lang="en-US" sz="1500" dirty="0" err="1">
                <a:solidFill>
                  <a:srgbClr val="FFFFFF"/>
                </a:solidFill>
                <a:latin typeface="Poppins Light"/>
                <a:ea typeface="Poppins Light"/>
                <a:cs typeface="Poppins Light"/>
                <a:sym typeface="Poppins Light"/>
              </a:rPr>
              <a:t>GrocLake’s</a:t>
            </a:r>
            <a:r>
              <a:rPr lang="en-US" sz="1500" dirty="0">
                <a:solidFill>
                  <a:srgbClr val="FFFFFF"/>
                </a:solidFill>
                <a:latin typeface="Poppins Light"/>
                <a:ea typeface="Poppins Light"/>
                <a:cs typeface="Poppins Light"/>
                <a:sym typeface="Poppins Light"/>
              </a:rPr>
              <a:t> tools, the system will provide predictive insights, facilitate decision-making with reliable data retrieval, and automate critical tasks across farming operations, leading to </a:t>
            </a:r>
            <a:r>
              <a:rPr lang="en-US" sz="1500" b="1" dirty="0">
                <a:solidFill>
                  <a:srgbClr val="FFFFFF"/>
                </a:solidFill>
                <a:latin typeface="Poppins Light"/>
                <a:ea typeface="Poppins Light"/>
                <a:cs typeface="Poppins Light"/>
                <a:sym typeface="Poppins Light"/>
              </a:rPr>
              <a:t>greater productivity and sustainability in agriculture</a:t>
            </a:r>
          </a:p>
        </p:txBody>
      </p:sp>
      <p:sp>
        <p:nvSpPr>
          <p:cNvPr id="14" name="TextBox 14"/>
          <p:cNvSpPr txBox="1"/>
          <p:nvPr/>
        </p:nvSpPr>
        <p:spPr>
          <a:xfrm>
            <a:off x="9476795" y="5283088"/>
            <a:ext cx="3779181" cy="4574329"/>
          </a:xfrm>
          <a:prstGeom prst="rect">
            <a:avLst/>
          </a:prstGeom>
        </p:spPr>
        <p:txBody>
          <a:bodyPr wrap="square" lIns="0" tIns="0" rIns="0" bIns="0" rtlCol="0" anchor="t">
            <a:spAutoFit/>
          </a:bodyPr>
          <a:lstStyle/>
          <a:p>
            <a:pPr algn="ctr">
              <a:lnSpc>
                <a:spcPts val="2999"/>
              </a:lnSpc>
            </a:pPr>
            <a:r>
              <a:rPr lang="en-US" sz="2000" b="1" dirty="0">
                <a:solidFill>
                  <a:srgbClr val="FFFFFF"/>
                </a:solidFill>
                <a:latin typeface="Comic Sans MS" panose="030F0702030302020204" pitchFamily="66" charset="0"/>
                <a:ea typeface="Poppins Light"/>
                <a:cs typeface="Poppins Light"/>
                <a:sym typeface="Poppins Light"/>
              </a:rPr>
              <a:t>DEVELOPMENT</a:t>
            </a:r>
          </a:p>
          <a:p>
            <a:pPr algn="ctr">
              <a:lnSpc>
                <a:spcPts val="2999"/>
              </a:lnSpc>
            </a:pPr>
            <a:r>
              <a:rPr lang="en-US" sz="1500" dirty="0">
                <a:solidFill>
                  <a:srgbClr val="FFFFFF"/>
                </a:solidFill>
                <a:latin typeface="Poppins Light"/>
                <a:ea typeface="Poppins Light"/>
                <a:cs typeface="Poppins Light"/>
                <a:sym typeface="Poppins Light"/>
              </a:rPr>
              <a:t>The development of the Smart Farming Assistant will involve integrating </a:t>
            </a:r>
            <a:r>
              <a:rPr lang="en-US" sz="1500" dirty="0" err="1">
                <a:solidFill>
                  <a:srgbClr val="FFFFFF"/>
                </a:solidFill>
                <a:latin typeface="Poppins Light"/>
                <a:ea typeface="Poppins Light"/>
                <a:cs typeface="Poppins Light"/>
                <a:sym typeface="Poppins Light"/>
              </a:rPr>
              <a:t>GrocLake</a:t>
            </a:r>
            <a:r>
              <a:rPr lang="en-US" sz="1500" dirty="0">
                <a:solidFill>
                  <a:srgbClr val="FFFFFF"/>
                </a:solidFill>
                <a:latin typeface="Poppins Light"/>
                <a:ea typeface="Poppins Light"/>
                <a:cs typeface="Poppins Light"/>
                <a:sym typeface="Poppins Light"/>
              </a:rPr>
              <a:t> tools into a single platform. The process includes setting up </a:t>
            </a:r>
            <a:r>
              <a:rPr lang="en-US" sz="1500" b="1" dirty="0">
                <a:solidFill>
                  <a:srgbClr val="FFFFFF"/>
                </a:solidFill>
                <a:latin typeface="Poppins Light"/>
                <a:ea typeface="Poppins Light"/>
                <a:cs typeface="Poppins Light"/>
                <a:sym typeface="Poppins Light"/>
              </a:rPr>
              <a:t>data management pipelines</a:t>
            </a:r>
            <a:r>
              <a:rPr lang="en-US" sz="1500" dirty="0">
                <a:solidFill>
                  <a:srgbClr val="FFFFFF"/>
                </a:solidFill>
                <a:latin typeface="Poppins Light"/>
                <a:ea typeface="Poppins Light"/>
                <a:cs typeface="Poppins Light"/>
                <a:sym typeface="Poppins Light"/>
              </a:rPr>
              <a:t>, implementing </a:t>
            </a:r>
            <a:r>
              <a:rPr lang="en-US" sz="1500" b="1" dirty="0">
                <a:solidFill>
                  <a:srgbClr val="FFFFFF"/>
                </a:solidFill>
                <a:latin typeface="Poppins Light"/>
                <a:ea typeface="Poppins Light"/>
                <a:cs typeface="Poppins Light"/>
                <a:sym typeface="Poppins Light"/>
              </a:rPr>
              <a:t>semantic search </a:t>
            </a:r>
            <a:r>
              <a:rPr lang="en-US" sz="1500" dirty="0">
                <a:solidFill>
                  <a:srgbClr val="FFFFFF"/>
                </a:solidFill>
                <a:latin typeface="Poppins Light"/>
                <a:ea typeface="Poppins Light"/>
                <a:cs typeface="Poppins Light"/>
                <a:sym typeface="Poppins Light"/>
              </a:rPr>
              <a:t>for decision support, and incorporating </a:t>
            </a:r>
            <a:r>
              <a:rPr lang="en-US" sz="1500" b="1" dirty="0">
                <a:solidFill>
                  <a:srgbClr val="FFFFFF"/>
                </a:solidFill>
                <a:latin typeface="Poppins Light"/>
                <a:ea typeface="Poppins Light"/>
                <a:cs typeface="Poppins Light"/>
                <a:sym typeface="Poppins Light"/>
              </a:rPr>
              <a:t>multilingual capabilities </a:t>
            </a:r>
            <a:r>
              <a:rPr lang="en-US" sz="1500" dirty="0">
                <a:solidFill>
                  <a:srgbClr val="FFFFFF"/>
                </a:solidFill>
                <a:latin typeface="Poppins Light"/>
                <a:ea typeface="Poppins Light"/>
                <a:cs typeface="Poppins Light"/>
                <a:sym typeface="Poppins Light"/>
              </a:rPr>
              <a:t>to ensure accessibility for farmers in rural areas, with an interactive and easy-to-use </a:t>
            </a:r>
            <a:r>
              <a:rPr lang="en-US" sz="1500" b="1" dirty="0">
                <a:solidFill>
                  <a:srgbClr val="FFFFFF"/>
                </a:solidFill>
                <a:latin typeface="Poppins Light"/>
                <a:ea typeface="Poppins Light"/>
                <a:cs typeface="Poppins Light"/>
                <a:sym typeface="Poppins Light"/>
              </a:rPr>
              <a:t>user interface</a:t>
            </a:r>
            <a:r>
              <a:rPr lang="en-US" sz="1500" dirty="0">
                <a:solidFill>
                  <a:srgbClr val="FFFFFF"/>
                </a:solidFill>
                <a:latin typeface="Poppins Light"/>
                <a:ea typeface="Poppins Light"/>
                <a:cs typeface="Poppins Light"/>
                <a:sym typeface="Poppins Light"/>
              </a:rPr>
              <a:t> (UI).</a:t>
            </a:r>
          </a:p>
        </p:txBody>
      </p:sp>
      <p:sp>
        <p:nvSpPr>
          <p:cNvPr id="15" name="TextBox 15"/>
          <p:cNvSpPr txBox="1"/>
          <p:nvPr/>
        </p:nvSpPr>
        <p:spPr>
          <a:xfrm>
            <a:off x="5081755" y="5168567"/>
            <a:ext cx="4282829" cy="4959050"/>
          </a:xfrm>
          <a:prstGeom prst="rect">
            <a:avLst/>
          </a:prstGeom>
        </p:spPr>
        <p:txBody>
          <a:bodyPr wrap="square" lIns="0" tIns="0" rIns="0" bIns="0" rtlCol="0" anchor="t">
            <a:spAutoFit/>
          </a:bodyPr>
          <a:lstStyle/>
          <a:p>
            <a:pPr algn="ctr">
              <a:lnSpc>
                <a:spcPts val="2999"/>
              </a:lnSpc>
            </a:pPr>
            <a:r>
              <a:rPr lang="en-US" sz="2000" b="1" dirty="0">
                <a:solidFill>
                  <a:srgbClr val="FFFFFF"/>
                </a:solidFill>
                <a:latin typeface="Comic Sans MS" panose="030F0702030302020204" pitchFamily="66" charset="0"/>
                <a:ea typeface="Poppins Light"/>
                <a:cs typeface="Poppins Light"/>
                <a:sym typeface="Poppins Light"/>
              </a:rPr>
              <a:t>GROCLAKE TOOLS</a:t>
            </a:r>
            <a:endParaRPr lang="en-US" sz="2000" b="1" dirty="0">
              <a:solidFill>
                <a:srgbClr val="FFFFFF"/>
              </a:solidFill>
              <a:latin typeface="Poppins Light"/>
              <a:ea typeface="Poppins Light"/>
              <a:cs typeface="Poppins Light"/>
              <a:sym typeface="Poppins Light"/>
            </a:endParaRPr>
          </a:p>
          <a:p>
            <a:pPr>
              <a:lnSpc>
                <a:spcPts val="2999"/>
              </a:lnSpc>
            </a:pPr>
            <a:r>
              <a:rPr lang="en-US" sz="1500" dirty="0">
                <a:solidFill>
                  <a:srgbClr val="FFFFFF"/>
                </a:solidFill>
                <a:latin typeface="Poppins Light"/>
                <a:ea typeface="Poppins Light"/>
                <a:cs typeface="Poppins Light"/>
                <a:sym typeface="Poppins Light"/>
              </a:rPr>
              <a:t>1. </a:t>
            </a:r>
            <a:r>
              <a:rPr lang="en-US" sz="1500" b="1" dirty="0" err="1">
                <a:solidFill>
                  <a:srgbClr val="FFFFFF"/>
                </a:solidFill>
                <a:latin typeface="Poppins Light"/>
                <a:ea typeface="Poppins Light"/>
                <a:cs typeface="Poppins Light"/>
                <a:sym typeface="Poppins Light"/>
              </a:rPr>
              <a:t>CatalogLake</a:t>
            </a:r>
            <a:r>
              <a:rPr lang="en-US" sz="1500" dirty="0">
                <a:solidFill>
                  <a:srgbClr val="FFFFFF"/>
                </a:solidFill>
                <a:latin typeface="Poppins Light"/>
                <a:ea typeface="Poppins Light"/>
                <a:cs typeface="Poppins Light"/>
                <a:sym typeface="Poppins Light"/>
              </a:rPr>
              <a:t>: Centralized, personalized catalogs for agricultural resources</a:t>
            </a:r>
          </a:p>
          <a:p>
            <a:pPr>
              <a:lnSpc>
                <a:spcPts val="2999"/>
              </a:lnSpc>
            </a:pPr>
            <a:r>
              <a:rPr lang="en-US" sz="1500" dirty="0">
                <a:solidFill>
                  <a:srgbClr val="FFFFFF"/>
                </a:solidFill>
                <a:latin typeface="Poppins Light"/>
                <a:ea typeface="Poppins Light"/>
                <a:cs typeface="Poppins Light"/>
                <a:sym typeface="Poppins Light"/>
              </a:rPr>
              <a:t>2. </a:t>
            </a:r>
            <a:r>
              <a:rPr lang="en-US" sz="1500" b="1" dirty="0" err="1">
                <a:solidFill>
                  <a:srgbClr val="FFFFFF"/>
                </a:solidFill>
                <a:latin typeface="Poppins Light"/>
                <a:ea typeface="Poppins Light"/>
                <a:cs typeface="Poppins Light"/>
                <a:sym typeface="Poppins Light"/>
              </a:rPr>
              <a:t>VectorLake</a:t>
            </a:r>
            <a:r>
              <a:rPr lang="en-US" sz="1500" dirty="0">
                <a:solidFill>
                  <a:srgbClr val="FFFFFF"/>
                </a:solidFill>
                <a:latin typeface="Poppins Light"/>
                <a:ea typeface="Poppins Light"/>
                <a:cs typeface="Poppins Light"/>
                <a:sym typeface="Poppins Light"/>
              </a:rPr>
              <a:t>: Semantic search and predictive insights for farming decisions</a:t>
            </a:r>
          </a:p>
          <a:p>
            <a:pPr>
              <a:lnSpc>
                <a:spcPts val="2999"/>
              </a:lnSpc>
            </a:pPr>
            <a:r>
              <a:rPr lang="en-US" sz="1500" dirty="0">
                <a:solidFill>
                  <a:srgbClr val="FFFFFF"/>
                </a:solidFill>
                <a:latin typeface="Poppins Light"/>
                <a:ea typeface="Poppins Light"/>
                <a:cs typeface="Poppins Light"/>
                <a:sym typeface="Poppins Light"/>
              </a:rPr>
              <a:t>3. </a:t>
            </a:r>
            <a:r>
              <a:rPr lang="en-US" sz="1500" b="1" dirty="0" err="1">
                <a:solidFill>
                  <a:srgbClr val="FFFFFF"/>
                </a:solidFill>
                <a:latin typeface="Poppins Light"/>
                <a:ea typeface="Poppins Light"/>
                <a:cs typeface="Poppins Light"/>
                <a:sym typeface="Poppins Light"/>
              </a:rPr>
              <a:t>ModelLake</a:t>
            </a:r>
            <a:r>
              <a:rPr lang="en-US" sz="1500" dirty="0">
                <a:solidFill>
                  <a:srgbClr val="FFFFFF"/>
                </a:solidFill>
                <a:latin typeface="Poppins Light"/>
                <a:ea typeface="Poppins Light"/>
                <a:cs typeface="Poppins Light"/>
                <a:sym typeface="Poppins Light"/>
              </a:rPr>
              <a:t>: Multilingual voice-based interaction and real-time translations</a:t>
            </a:r>
          </a:p>
          <a:p>
            <a:pPr>
              <a:lnSpc>
                <a:spcPts val="2999"/>
              </a:lnSpc>
            </a:pPr>
            <a:r>
              <a:rPr lang="en-US" sz="1500" dirty="0">
                <a:solidFill>
                  <a:srgbClr val="FFFFFF"/>
                </a:solidFill>
                <a:latin typeface="Poppins Light"/>
                <a:ea typeface="Poppins Light"/>
                <a:cs typeface="Poppins Light"/>
                <a:sym typeface="Poppins Light"/>
              </a:rPr>
              <a:t>4. </a:t>
            </a:r>
            <a:r>
              <a:rPr lang="en-US" sz="1500" b="1" dirty="0" err="1">
                <a:solidFill>
                  <a:srgbClr val="FFFFFF"/>
                </a:solidFill>
                <a:latin typeface="Poppins Light"/>
                <a:ea typeface="Poppins Light"/>
                <a:cs typeface="Poppins Light"/>
                <a:sym typeface="Poppins Light"/>
              </a:rPr>
              <a:t>DataLake</a:t>
            </a:r>
            <a:r>
              <a:rPr lang="en-US" sz="1500" dirty="0">
                <a:solidFill>
                  <a:srgbClr val="FFFFFF"/>
                </a:solidFill>
                <a:latin typeface="Poppins Light"/>
                <a:ea typeface="Poppins Light"/>
                <a:cs typeface="Poppins Light"/>
                <a:sym typeface="Poppins Light"/>
              </a:rPr>
              <a:t>: Efficient storage and retrieval of agricultural data</a:t>
            </a:r>
          </a:p>
          <a:p>
            <a:pPr>
              <a:lnSpc>
                <a:spcPts val="2999"/>
              </a:lnSpc>
            </a:pPr>
            <a:r>
              <a:rPr lang="en-US" sz="1500" dirty="0">
                <a:solidFill>
                  <a:srgbClr val="FFFFFF"/>
                </a:solidFill>
                <a:latin typeface="Poppins Light"/>
                <a:ea typeface="Poppins Light"/>
                <a:cs typeface="Poppins Light"/>
                <a:sym typeface="Poppins Light"/>
              </a:rPr>
              <a:t>5. </a:t>
            </a:r>
            <a:r>
              <a:rPr lang="en-US" sz="1500" b="1" dirty="0" err="1">
                <a:solidFill>
                  <a:srgbClr val="FFFFFF"/>
                </a:solidFill>
                <a:latin typeface="Poppins Light"/>
                <a:ea typeface="Poppins Light"/>
                <a:cs typeface="Poppins Light"/>
                <a:sym typeface="Poppins Light"/>
              </a:rPr>
              <a:t>ONDCLake</a:t>
            </a:r>
            <a:r>
              <a:rPr lang="en-US" sz="1500" dirty="0">
                <a:solidFill>
                  <a:srgbClr val="FFFFFF"/>
                </a:solidFill>
                <a:latin typeface="Poppins Light"/>
                <a:ea typeface="Poppins Light"/>
                <a:cs typeface="Poppins Light"/>
                <a:sym typeface="Poppins Light"/>
              </a:rPr>
              <a:t>: Integration with digital marketplaces for buying and selling crops</a:t>
            </a:r>
          </a:p>
          <a:p>
            <a:pPr>
              <a:lnSpc>
                <a:spcPts val="2999"/>
              </a:lnSpc>
            </a:pPr>
            <a:r>
              <a:rPr lang="en-US" sz="1500" dirty="0">
                <a:solidFill>
                  <a:srgbClr val="FFFFFF"/>
                </a:solidFill>
                <a:latin typeface="Poppins Light"/>
                <a:ea typeface="Poppins Light"/>
                <a:cs typeface="Poppins Light"/>
                <a:sym typeface="Poppins Light"/>
              </a:rPr>
              <a:t>6. </a:t>
            </a:r>
            <a:r>
              <a:rPr lang="en-US" sz="1500" b="1" dirty="0" err="1">
                <a:solidFill>
                  <a:srgbClr val="FFFFFF"/>
                </a:solidFill>
                <a:latin typeface="Poppins Light"/>
                <a:ea typeface="Poppins Light"/>
                <a:cs typeface="Poppins Light"/>
                <a:sym typeface="Poppins Light"/>
              </a:rPr>
              <a:t>AppLake</a:t>
            </a:r>
            <a:r>
              <a:rPr lang="en-US" sz="1500" dirty="0">
                <a:solidFill>
                  <a:srgbClr val="FFFFFF"/>
                </a:solidFill>
                <a:latin typeface="Poppins Light"/>
                <a:ea typeface="Poppins Light"/>
                <a:cs typeface="Poppins Light"/>
                <a:sym typeface="Poppins Light"/>
              </a:rPr>
              <a:t>: Seamless workflow automation for e-commerce, logistics, and payments</a:t>
            </a:r>
          </a:p>
        </p:txBody>
      </p:sp>
      <p:sp>
        <p:nvSpPr>
          <p:cNvPr id="18" name="TextBox 18"/>
          <p:cNvSpPr txBox="1"/>
          <p:nvPr/>
        </p:nvSpPr>
        <p:spPr>
          <a:xfrm>
            <a:off x="1613405" y="5225469"/>
            <a:ext cx="3121512" cy="3048079"/>
          </a:xfrm>
          <a:prstGeom prst="rect">
            <a:avLst/>
          </a:prstGeom>
        </p:spPr>
        <p:txBody>
          <a:bodyPr lIns="0" tIns="0" rIns="0" bIns="0" rtlCol="0" anchor="t">
            <a:spAutoFit/>
          </a:bodyPr>
          <a:lstStyle/>
          <a:p>
            <a:pPr algn="ctr">
              <a:lnSpc>
                <a:spcPts val="2999"/>
              </a:lnSpc>
            </a:pPr>
            <a:r>
              <a:rPr lang="en-US" sz="2000" b="1" dirty="0">
                <a:solidFill>
                  <a:srgbClr val="FFFFFF"/>
                </a:solidFill>
                <a:latin typeface="Comic Sans MS" panose="030F0702030302020204" pitchFamily="66" charset="0"/>
                <a:ea typeface="Poppins Light"/>
                <a:cs typeface="Poppins Light"/>
                <a:sym typeface="Poppins Light"/>
              </a:rPr>
              <a:t>THEME: Revolutionizing Sustainable Agriculture</a:t>
            </a:r>
          </a:p>
          <a:p>
            <a:pPr algn="ctr">
              <a:lnSpc>
                <a:spcPts val="2999"/>
              </a:lnSpc>
            </a:pPr>
            <a:r>
              <a:rPr lang="en-US" sz="1500" dirty="0">
                <a:solidFill>
                  <a:srgbClr val="FFFFFF"/>
                </a:solidFill>
                <a:latin typeface="Poppins Light"/>
                <a:ea typeface="Poppins Light"/>
                <a:cs typeface="Poppins Light"/>
                <a:sym typeface="Poppins Light"/>
              </a:rPr>
              <a:t>Leveraging technology to empower farmers with data-driven insights, multilingual support, and efficient workflows for sustainable farming practices</a:t>
            </a:r>
            <a:r>
              <a:rPr lang="en-US" sz="1851" dirty="0">
                <a:solidFill>
                  <a:srgbClr val="FFFFFF"/>
                </a:solidFill>
                <a:latin typeface="Poppins Light"/>
                <a:ea typeface="Poppins Light"/>
                <a:cs typeface="Poppins Light"/>
                <a:sym typeface="Poppins Light"/>
              </a:rPr>
              <a:t>.</a:t>
            </a:r>
          </a:p>
        </p:txBody>
      </p:sp>
      <p:grpSp>
        <p:nvGrpSpPr>
          <p:cNvPr id="24" name="Group 23">
            <a:extLst>
              <a:ext uri="{FF2B5EF4-FFF2-40B4-BE49-F238E27FC236}">
                <a16:creationId xmlns:a16="http://schemas.microsoft.com/office/drawing/2014/main" id="{2CC6C91A-64FD-375D-F541-D16EB2453BA7}"/>
              </a:ext>
            </a:extLst>
          </p:cNvPr>
          <p:cNvGrpSpPr/>
          <p:nvPr/>
        </p:nvGrpSpPr>
        <p:grpSpPr>
          <a:xfrm>
            <a:off x="2161389" y="2723075"/>
            <a:ext cx="14383973" cy="2476851"/>
            <a:chOff x="2176067" y="3373941"/>
            <a:chExt cx="14383973" cy="2476851"/>
          </a:xfrm>
        </p:grpSpPr>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2" name="Group 21">
              <a:extLst>
                <a:ext uri="{FF2B5EF4-FFF2-40B4-BE49-F238E27FC236}">
                  <a16:creationId xmlns:a16="http://schemas.microsoft.com/office/drawing/2014/main" id="{9CAA3748-E80C-E84F-4014-0121FBA6700B}"/>
                </a:ext>
              </a:extLst>
            </p:cNvPr>
            <p:cNvGrpSpPr/>
            <p:nvPr/>
          </p:nvGrpSpPr>
          <p:grpSpPr>
            <a:xfrm>
              <a:off x="2176067" y="3538797"/>
              <a:ext cx="2113329" cy="2113329"/>
              <a:chOff x="2598221" y="3531890"/>
              <a:chExt cx="2113329" cy="2113329"/>
            </a:xfrm>
          </p:grpSpPr>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9" name="TextBox 9"/>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01</a:t>
                </a:r>
              </a:p>
            </p:txBody>
          </p:sp>
        </p:grpSp>
        <p:sp>
          <p:nvSpPr>
            <p:cNvPr id="10" name="TextBox 10"/>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grpSp>
          <p:nvGrpSpPr>
            <p:cNvPr id="23" name="Group 22">
              <a:extLst>
                <a:ext uri="{FF2B5EF4-FFF2-40B4-BE49-F238E27FC236}">
                  <a16:creationId xmlns:a16="http://schemas.microsoft.com/office/drawing/2014/main" id="{73A4B7AA-617D-4611-6D10-930F5D772E8D}"/>
                </a:ext>
              </a:extLst>
            </p:cNvPr>
            <p:cNvGrpSpPr/>
            <p:nvPr/>
          </p:nvGrpSpPr>
          <p:grpSpPr>
            <a:xfrm>
              <a:off x="10528564" y="3535503"/>
              <a:ext cx="2113329" cy="2113329"/>
              <a:chOff x="10157163" y="3531890"/>
              <a:chExt cx="2113329" cy="2113329"/>
            </a:xfrm>
          </p:grpSpPr>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03</a:t>
                </a:r>
              </a:p>
            </p:txBody>
          </p:sp>
        </p:grpSp>
        <p:sp>
          <p:nvSpPr>
            <p:cNvPr id="13" name="AutoShape 13"/>
            <p:cNvSpPr/>
            <p:nvPr/>
          </p:nvSpPr>
          <p:spPr>
            <a:xfrm flipV="1">
              <a:off x="12674238" y="4593080"/>
              <a:ext cx="2599689" cy="4762"/>
            </a:xfrm>
            <a:prstGeom prst="line">
              <a:avLst/>
            </a:prstGeom>
            <a:ln w="47625" cap="rnd">
              <a:solidFill>
                <a:srgbClr val="5CE5F8"/>
              </a:solidFill>
              <a:prstDash val="sysDot"/>
              <a:headEnd type="none" w="sm" len="sm"/>
              <a:tailEnd type="none" w="sm" len="sm"/>
            </a:ln>
          </p:spPr>
        </p:sp>
        <p:sp>
          <p:nvSpPr>
            <p:cNvPr id="16" name="AutoShape 16"/>
            <p:cNvSpPr/>
            <p:nvPr/>
          </p:nvSpPr>
          <p:spPr>
            <a:xfrm flipV="1">
              <a:off x="8454383" y="4612367"/>
              <a:ext cx="2074180" cy="0"/>
            </a:xfrm>
            <a:prstGeom prst="line">
              <a:avLst/>
            </a:prstGeom>
            <a:ln w="47625" cap="rnd">
              <a:solidFill>
                <a:srgbClr val="5CE5F8"/>
              </a:solidFill>
              <a:prstDash val="sysDot"/>
              <a:headEnd type="none" w="sm" len="sm"/>
              <a:tailEnd type="none" w="sm" len="sm"/>
            </a:ln>
          </p:spPr>
        </p:sp>
        <p:sp>
          <p:nvSpPr>
            <p:cNvPr id="17" name="AutoShape 17"/>
            <p:cNvSpPr/>
            <p:nvPr/>
          </p:nvSpPr>
          <p:spPr>
            <a:xfrm>
              <a:off x="4265097" y="4521389"/>
              <a:ext cx="2113329" cy="23812"/>
            </a:xfrm>
            <a:prstGeom prst="line">
              <a:avLst/>
            </a:prstGeom>
            <a:ln w="47625" cap="rnd">
              <a:solidFill>
                <a:srgbClr val="5CE5F8"/>
              </a:solidFill>
              <a:prstDash val="sysDot"/>
              <a:headEnd type="none" w="sm" len="sm"/>
              <a:tailEnd type="none" w="sm" len="sm"/>
            </a:ln>
          </p:spPr>
        </p:sp>
        <p:sp>
          <p:nvSpPr>
            <p:cNvPr id="19" name="Freeform 19"/>
            <p:cNvSpPr/>
            <p:nvPr/>
          </p:nvSpPr>
          <p:spPr>
            <a:xfrm flipH="1">
              <a:off x="14870181" y="3373941"/>
              <a:ext cx="1689859" cy="2476851"/>
            </a:xfrm>
            <a:custGeom>
              <a:avLst/>
              <a:gdLst/>
              <a:ahLst/>
              <a:cxnLst/>
              <a:rect l="l" t="t" r="r" b="b"/>
              <a:pathLst>
                <a:path w="1689859" h="2476851">
                  <a:moveTo>
                    <a:pt x="1689859" y="0"/>
                  </a:moveTo>
                  <a:lnTo>
                    <a:pt x="0" y="0"/>
                  </a:lnTo>
                  <a:lnTo>
                    <a:pt x="0" y="2476851"/>
                  </a:lnTo>
                  <a:lnTo>
                    <a:pt x="1689859" y="2476851"/>
                  </a:lnTo>
                  <a:lnTo>
                    <a:pt x="1689859" y="0"/>
                  </a:lnTo>
                  <a:close/>
                </a:path>
              </a:pathLst>
            </a:custGeom>
            <a:blipFill>
              <a:blip r:embed="rId6"/>
              <a:stretch>
                <a:fillRect/>
              </a:stretch>
            </a:blipFill>
          </p:spPr>
        </p:sp>
      </p:grpSp>
      <p:sp>
        <p:nvSpPr>
          <p:cNvPr id="20" name="Freeform 20"/>
          <p:cNvSpPr/>
          <p:nvPr/>
        </p:nvSpPr>
        <p:spPr>
          <a:xfrm>
            <a:off x="-8086"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7"/>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227742" y="1482394"/>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QUESTION AND SUGGESTION</a:t>
            </a:r>
          </a:p>
        </p:txBody>
      </p:sp>
      <p:sp>
        <p:nvSpPr>
          <p:cNvPr id="7" name="TextBox 7"/>
          <p:cNvSpPr txBox="1"/>
          <p:nvPr/>
        </p:nvSpPr>
        <p:spPr>
          <a:xfrm>
            <a:off x="4505139" y="2606524"/>
            <a:ext cx="10469841" cy="4005712"/>
          </a:xfrm>
          <a:prstGeom prst="rect">
            <a:avLst/>
          </a:prstGeom>
        </p:spPr>
        <p:txBody>
          <a:bodyPr lIns="0" tIns="0" rIns="0" bIns="0" rtlCol="0" anchor="t">
            <a:spAutoFit/>
          </a:bodyPr>
          <a:lstStyle/>
          <a:p>
            <a:pPr marL="471059" lvl="1" indent="-235530" algn="l">
              <a:lnSpc>
                <a:spcPts val="3534"/>
              </a:lnSpc>
              <a:buFont typeface="Arial"/>
              <a:buChar char="•"/>
            </a:pPr>
            <a:r>
              <a:rPr lang="en-US" sz="2000" dirty="0">
                <a:solidFill>
                  <a:srgbClr val="FFFFFF"/>
                </a:solidFill>
                <a:latin typeface="Poppins Light"/>
                <a:ea typeface="Poppins Light"/>
                <a:cs typeface="Poppins Light"/>
                <a:sym typeface="Poppins Light"/>
              </a:rPr>
              <a:t>Does </a:t>
            </a:r>
            <a:r>
              <a:rPr lang="en-US" sz="2000" dirty="0" err="1">
                <a:solidFill>
                  <a:srgbClr val="FFFFFF"/>
                </a:solidFill>
                <a:latin typeface="Poppins Light"/>
                <a:ea typeface="Poppins Light"/>
                <a:cs typeface="Poppins Light"/>
                <a:sym typeface="Poppins Light"/>
              </a:rPr>
              <a:t>VectorLake</a:t>
            </a:r>
            <a:r>
              <a:rPr lang="en-US" sz="2000" dirty="0">
                <a:solidFill>
                  <a:srgbClr val="FFFFFF"/>
                </a:solidFill>
                <a:latin typeface="Poppins Light"/>
                <a:ea typeface="Poppins Light"/>
                <a:cs typeface="Poppins Light"/>
                <a:sym typeface="Poppins Light"/>
              </a:rPr>
              <a:t> support </a:t>
            </a:r>
            <a:r>
              <a:rPr lang="en-US" sz="2000" b="1" dirty="0">
                <a:solidFill>
                  <a:srgbClr val="FFFFFF"/>
                </a:solidFill>
                <a:latin typeface="Poppins Light"/>
                <a:ea typeface="Poppins Light"/>
                <a:cs typeface="Poppins Light"/>
                <a:sym typeface="Poppins Light"/>
              </a:rPr>
              <a:t>dynamic</a:t>
            </a:r>
            <a:r>
              <a:rPr lang="en-US" sz="2000" dirty="0">
                <a:solidFill>
                  <a:srgbClr val="FFFFFF"/>
                </a:solidFill>
                <a:latin typeface="Poppins Light"/>
                <a:ea typeface="Poppins Light"/>
                <a:cs typeface="Poppins Light"/>
                <a:sym typeface="Poppins Light"/>
              </a:rPr>
              <a:t> indexing? For continually changing agricultural data, it's preferable to update the index dynamically rather than recreating it each time.</a:t>
            </a:r>
          </a:p>
          <a:p>
            <a:pPr marL="471059" lvl="1" indent="-235530" algn="l">
              <a:lnSpc>
                <a:spcPts val="3534"/>
              </a:lnSpc>
              <a:buFont typeface="Arial"/>
              <a:buChar char="•"/>
            </a:pPr>
            <a:r>
              <a:rPr lang="en-US" sz="2000" dirty="0">
                <a:solidFill>
                  <a:srgbClr val="FFFFFF"/>
                </a:solidFill>
                <a:latin typeface="Poppins Light"/>
                <a:ea typeface="Poppins Light"/>
                <a:cs typeface="Poppins Light"/>
                <a:sym typeface="Poppins Light"/>
              </a:rPr>
              <a:t>How does </a:t>
            </a:r>
            <a:r>
              <a:rPr lang="en-US" sz="2000" dirty="0" err="1">
                <a:solidFill>
                  <a:srgbClr val="FFFFFF"/>
                </a:solidFill>
                <a:latin typeface="Poppins Light"/>
                <a:ea typeface="Poppins Light"/>
                <a:cs typeface="Poppins Light"/>
                <a:sym typeface="Poppins Light"/>
              </a:rPr>
              <a:t>ModelLake</a:t>
            </a:r>
            <a:r>
              <a:rPr lang="en-US" sz="2000" dirty="0">
                <a:solidFill>
                  <a:srgbClr val="FFFFFF"/>
                </a:solidFill>
                <a:latin typeface="Poppins Light"/>
                <a:ea typeface="Poppins Light"/>
                <a:cs typeface="Poppins Light"/>
                <a:sym typeface="Poppins Light"/>
              </a:rPr>
              <a:t> handle </a:t>
            </a:r>
            <a:r>
              <a:rPr lang="en-US" sz="2000" b="1" dirty="0">
                <a:solidFill>
                  <a:srgbClr val="FFFFFF"/>
                </a:solidFill>
                <a:latin typeface="Poppins Light"/>
                <a:ea typeface="Poppins Light"/>
                <a:cs typeface="Poppins Light"/>
                <a:sym typeface="Poppins Light"/>
              </a:rPr>
              <a:t>low-bandwidth environments </a:t>
            </a:r>
            <a:r>
              <a:rPr lang="en-US" sz="2000" dirty="0">
                <a:solidFill>
                  <a:srgbClr val="FFFFFF"/>
                </a:solidFill>
                <a:latin typeface="Poppins Light"/>
                <a:ea typeface="Poppins Light"/>
                <a:cs typeface="Poppins Light"/>
                <a:sym typeface="Poppins Light"/>
              </a:rPr>
              <a:t>typical in rural areas while providing accurate multilingual voice-based support?</a:t>
            </a:r>
          </a:p>
          <a:p>
            <a:pPr marL="471059" lvl="1" indent="-235530" algn="l">
              <a:lnSpc>
                <a:spcPts val="3534"/>
              </a:lnSpc>
              <a:buFont typeface="Arial"/>
              <a:buChar char="•"/>
            </a:pPr>
            <a:r>
              <a:rPr lang="en-US" sz="2000" dirty="0">
                <a:solidFill>
                  <a:srgbClr val="FFFFFF"/>
                </a:solidFill>
                <a:latin typeface="Poppins Light"/>
                <a:ea typeface="Poppins Light"/>
                <a:cs typeface="Poppins Light"/>
                <a:sym typeface="Poppins Light"/>
              </a:rPr>
              <a:t>Can </a:t>
            </a:r>
            <a:r>
              <a:rPr lang="en-US" sz="2000" dirty="0" err="1">
                <a:solidFill>
                  <a:srgbClr val="FFFFFF"/>
                </a:solidFill>
                <a:latin typeface="Poppins Light"/>
                <a:ea typeface="Poppins Light"/>
                <a:cs typeface="Poppins Light"/>
                <a:sym typeface="Poppins Light"/>
              </a:rPr>
              <a:t>CatalogLake</a:t>
            </a:r>
            <a:r>
              <a:rPr lang="en-US" sz="2000" dirty="0">
                <a:solidFill>
                  <a:srgbClr val="FFFFFF"/>
                </a:solidFill>
                <a:latin typeface="Poppins Light"/>
                <a:ea typeface="Poppins Light"/>
                <a:cs typeface="Poppins Light"/>
                <a:sym typeface="Poppins Light"/>
              </a:rPr>
              <a:t> integrate with </a:t>
            </a:r>
            <a:r>
              <a:rPr lang="en-US" sz="2000" b="1" dirty="0">
                <a:solidFill>
                  <a:srgbClr val="FFFFFF"/>
                </a:solidFill>
                <a:latin typeface="Poppins Light"/>
                <a:ea typeface="Poppins Light"/>
                <a:cs typeface="Poppins Light"/>
                <a:sym typeface="Poppins Light"/>
              </a:rPr>
              <a:t>IoT-based (farming) tools </a:t>
            </a:r>
            <a:r>
              <a:rPr lang="en-US" sz="2000" dirty="0">
                <a:solidFill>
                  <a:srgbClr val="FFFFFF"/>
                </a:solidFill>
                <a:latin typeface="Poppins Light"/>
                <a:ea typeface="Poppins Light"/>
                <a:cs typeface="Poppins Light"/>
                <a:sym typeface="Poppins Light"/>
              </a:rPr>
              <a:t>(e.g., soil sensors, weather stations) to automatically update recommendations based on real-time field data?</a:t>
            </a:r>
          </a:p>
          <a:p>
            <a:pPr marL="471059" lvl="1" indent="-235530" algn="l">
              <a:lnSpc>
                <a:spcPts val="3534"/>
              </a:lnSpc>
              <a:buFont typeface="Arial"/>
              <a:buChar char="•"/>
            </a:pPr>
            <a:endParaRPr lang="en-US" sz="2000" dirty="0">
              <a:solidFill>
                <a:srgbClr val="FFFFFF"/>
              </a:solidFill>
              <a:latin typeface="Poppins Light"/>
              <a:ea typeface="Poppins Light"/>
              <a:cs typeface="Poppins Light"/>
              <a:sym typeface="Poppins Light"/>
            </a:endParaRPr>
          </a:p>
        </p:txBody>
      </p:sp>
      <p:sp>
        <p:nvSpPr>
          <p:cNvPr id="8" name="TextBox 8"/>
          <p:cNvSpPr txBox="1"/>
          <p:nvPr/>
        </p:nvSpPr>
        <p:spPr>
          <a:xfrm>
            <a:off x="4496780" y="6634685"/>
            <a:ext cx="10469841" cy="1754968"/>
          </a:xfrm>
          <a:prstGeom prst="rect">
            <a:avLst/>
          </a:prstGeom>
        </p:spPr>
        <p:txBody>
          <a:bodyPr lIns="0" tIns="0" rIns="0" bIns="0" rtlCol="0" anchor="t">
            <a:spAutoFit/>
          </a:bodyPr>
          <a:lstStyle/>
          <a:p>
            <a:pPr marL="471059" lvl="1" indent="-235530" algn="l">
              <a:lnSpc>
                <a:spcPts val="3534"/>
              </a:lnSpc>
              <a:buFont typeface="Arial"/>
              <a:buChar char="•"/>
            </a:pPr>
            <a:r>
              <a:rPr lang="en-US" sz="2000" dirty="0">
                <a:solidFill>
                  <a:srgbClr val="FFFFFF"/>
                </a:solidFill>
                <a:latin typeface="Poppins Light"/>
                <a:ea typeface="Poppins Light"/>
                <a:cs typeface="Poppins Light"/>
                <a:sym typeface="Poppins Light"/>
              </a:rPr>
              <a:t>Develop a lightweight, on-device version of </a:t>
            </a:r>
            <a:r>
              <a:rPr lang="en-US" sz="2000" dirty="0" err="1">
                <a:solidFill>
                  <a:srgbClr val="FFFFFF"/>
                </a:solidFill>
                <a:latin typeface="Poppins Light"/>
                <a:ea typeface="Poppins Light"/>
                <a:cs typeface="Poppins Light"/>
                <a:sym typeface="Poppins Light"/>
              </a:rPr>
              <a:t>ModelLake</a:t>
            </a:r>
            <a:r>
              <a:rPr lang="en-US" sz="2000" dirty="0">
                <a:solidFill>
                  <a:srgbClr val="FFFFFF"/>
                </a:solidFill>
                <a:latin typeface="Poppins Light"/>
                <a:ea typeface="Poppins Light"/>
                <a:cs typeface="Poppins Light"/>
                <a:sym typeface="Poppins Light"/>
              </a:rPr>
              <a:t> that offers offline translations for essential farming queries to ensure continuous support.</a:t>
            </a:r>
          </a:p>
          <a:p>
            <a:pPr marL="471059" lvl="1" indent="-235530" algn="l">
              <a:lnSpc>
                <a:spcPts val="3534"/>
              </a:lnSpc>
              <a:buFont typeface="Arial"/>
              <a:buChar char="•"/>
            </a:pPr>
            <a:r>
              <a:rPr lang="en-US" sz="2000" dirty="0">
                <a:solidFill>
                  <a:srgbClr val="FFFFFF"/>
                </a:solidFill>
                <a:latin typeface="Poppins Light"/>
                <a:ea typeface="Poppins Light"/>
                <a:cs typeface="Poppins Light"/>
                <a:sym typeface="Poppins Light"/>
              </a:rPr>
              <a:t>Implement an </a:t>
            </a:r>
            <a:r>
              <a:rPr lang="en-US" sz="2000" b="1" dirty="0">
                <a:solidFill>
                  <a:srgbClr val="FFFFFF"/>
                </a:solidFill>
                <a:latin typeface="Poppins Light"/>
                <a:ea typeface="Poppins Light"/>
                <a:cs typeface="Poppins Light"/>
                <a:sym typeface="Poppins Light"/>
              </a:rPr>
              <a:t>explainability feature </a:t>
            </a:r>
            <a:r>
              <a:rPr lang="en-US" sz="2000" dirty="0">
                <a:solidFill>
                  <a:srgbClr val="FFFFFF"/>
                </a:solidFill>
                <a:latin typeface="Poppins Light"/>
                <a:ea typeface="Poppins Light"/>
                <a:cs typeface="Poppins Light"/>
                <a:sym typeface="Poppins Light"/>
              </a:rPr>
              <a:t>that provides farmers with reasons behind each recommendation, ensuring trust and ethical use of resources.</a:t>
            </a:r>
          </a:p>
        </p:txBody>
      </p:sp>
      <p:sp>
        <p:nvSpPr>
          <p:cNvPr id="9" name="AutoShape 9"/>
          <p:cNvSpPr/>
          <p:nvPr/>
        </p:nvSpPr>
        <p:spPr>
          <a:xfrm flipV="1">
            <a:off x="4448903" y="6326866"/>
            <a:ext cx="11130264" cy="84358"/>
          </a:xfrm>
          <a:prstGeom prst="line">
            <a:avLst/>
          </a:prstGeom>
          <a:ln w="38100" cap="flat">
            <a:solidFill>
              <a:srgbClr val="FFFFFF"/>
            </a:solidFill>
            <a:prstDash val="solid"/>
            <a:headEnd type="none" w="sm" len="sm"/>
            <a:tailEnd type="none" w="sm" len="sm"/>
          </a:ln>
        </p:spPr>
      </p:sp>
      <p:grpSp>
        <p:nvGrpSpPr>
          <p:cNvPr id="16" name="Group 15">
            <a:extLst>
              <a:ext uri="{FF2B5EF4-FFF2-40B4-BE49-F238E27FC236}">
                <a16:creationId xmlns:a16="http://schemas.microsoft.com/office/drawing/2014/main" id="{7FB31D7A-F311-0E73-3E77-F17B844715F0}"/>
              </a:ext>
            </a:extLst>
          </p:cNvPr>
          <p:cNvGrpSpPr/>
          <p:nvPr/>
        </p:nvGrpSpPr>
        <p:grpSpPr>
          <a:xfrm>
            <a:off x="2626585" y="3020599"/>
            <a:ext cx="1886578" cy="1555641"/>
            <a:chOff x="2525894" y="3834856"/>
            <a:chExt cx="1886578" cy="1555641"/>
          </a:xfrm>
        </p:grpSpPr>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01</a:t>
              </a:r>
            </a:p>
          </p:txBody>
        </p:sp>
      </p:grpSp>
      <p:grpSp>
        <p:nvGrpSpPr>
          <p:cNvPr id="19" name="Group 18">
            <a:extLst>
              <a:ext uri="{FF2B5EF4-FFF2-40B4-BE49-F238E27FC236}">
                <a16:creationId xmlns:a16="http://schemas.microsoft.com/office/drawing/2014/main" id="{C5693913-D015-0886-EF57-3B9946FB0701}"/>
              </a:ext>
            </a:extLst>
          </p:cNvPr>
          <p:cNvGrpSpPr/>
          <p:nvPr/>
        </p:nvGrpSpPr>
        <p:grpSpPr>
          <a:xfrm>
            <a:off x="2526039" y="6829812"/>
            <a:ext cx="1886578" cy="1555641"/>
            <a:chOff x="2525894" y="6554525"/>
            <a:chExt cx="1886578" cy="1555641"/>
          </a:xfrm>
        </p:grpSpPr>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02</a:t>
              </a:r>
            </a:p>
          </p:txBody>
        </p:sp>
      </p:gr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5" name="Freeform 15"/>
          <p:cNvSpPr/>
          <p:nvPr/>
        </p:nvSpPr>
        <p:spPr>
          <a:xfrm>
            <a:off x="-8086" y="-621184"/>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9"/>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10" name="Freeform 10"/>
          <p:cNvSpPr/>
          <p:nvPr/>
        </p:nvSpPr>
        <p:spPr>
          <a:xfrm flipH="1">
            <a:off x="6323118" y="95966"/>
            <a:ext cx="1689859" cy="2476851"/>
          </a:xfrm>
          <a:custGeom>
            <a:avLst/>
            <a:gdLst/>
            <a:ahLst/>
            <a:cxnLst/>
            <a:rect l="l" t="t" r="r" b="b"/>
            <a:pathLst>
              <a:path w="1689859" h="2476851">
                <a:moveTo>
                  <a:pt x="1689859" y="0"/>
                </a:moveTo>
                <a:lnTo>
                  <a:pt x="0" y="0"/>
                </a:lnTo>
                <a:lnTo>
                  <a:pt x="0" y="2476851"/>
                </a:lnTo>
                <a:lnTo>
                  <a:pt x="1689859" y="2476851"/>
                </a:lnTo>
                <a:lnTo>
                  <a:pt x="1689859" y="0"/>
                </a:lnTo>
                <a:close/>
              </a:path>
            </a:pathLst>
          </a:custGeom>
          <a:blipFill>
            <a:blip r:embed="rId5"/>
            <a:stretch>
              <a:fillRect/>
            </a:stretch>
          </a:blipFill>
        </p:spPr>
      </p:sp>
      <p:sp>
        <p:nvSpPr>
          <p:cNvPr id="11" name="Freeform 11"/>
          <p:cNvSpPr/>
          <p:nvPr/>
        </p:nvSpPr>
        <p:spPr>
          <a:xfrm>
            <a:off x="7867165" y="8114636"/>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6"/>
            <a:stretch>
              <a:fillRect/>
            </a:stretch>
          </a:blipFill>
        </p:spPr>
      </p:sp>
      <p:sp>
        <p:nvSpPr>
          <p:cNvPr id="12" name="Freeform 12"/>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7"/>
            <a:stretch>
              <a:fillRect/>
            </a:stretch>
          </a:blipFill>
        </p:spPr>
      </p:sp>
      <p:sp>
        <p:nvSpPr>
          <p:cNvPr id="13" name="Freeform 13"/>
          <p:cNvSpPr/>
          <p:nvPr/>
        </p:nvSpPr>
        <p:spPr>
          <a:xfrm>
            <a:off x="616130" y="526037"/>
            <a:ext cx="2392360" cy="1915451"/>
          </a:xfrm>
          <a:custGeom>
            <a:avLst/>
            <a:gdLst/>
            <a:ahLst/>
            <a:cxnLst/>
            <a:rect l="l" t="t" r="r" b="b"/>
            <a:pathLst>
              <a:path w="2392360" h="1915451">
                <a:moveTo>
                  <a:pt x="0" y="0"/>
                </a:moveTo>
                <a:lnTo>
                  <a:pt x="2392360" y="0"/>
                </a:lnTo>
                <a:lnTo>
                  <a:pt x="2392360" y="1915452"/>
                </a:lnTo>
                <a:lnTo>
                  <a:pt x="0" y="1915452"/>
                </a:lnTo>
                <a:lnTo>
                  <a:pt x="0" y="0"/>
                </a:lnTo>
                <a:close/>
              </a:path>
            </a:pathLst>
          </a:custGeom>
          <a:blipFill>
            <a:blip r:embed="rId8"/>
            <a:stretch>
              <a:fillRect/>
            </a:stretch>
          </a:blipFill>
        </p:spPr>
      </p:sp>
      <p:sp>
        <p:nvSpPr>
          <p:cNvPr id="14" name="Freeform 14"/>
          <p:cNvSpPr/>
          <p:nvPr/>
        </p:nvSpPr>
        <p:spPr>
          <a:xfrm>
            <a:off x="14107492" y="709529"/>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sp>
      <p:sp>
        <p:nvSpPr>
          <p:cNvPr id="15" name="Freeform 15"/>
          <p:cNvSpPr/>
          <p:nvPr/>
        </p:nvSpPr>
        <p:spPr>
          <a:xfrm>
            <a:off x="2836650" y="6056525"/>
            <a:ext cx="1216746" cy="1023366"/>
          </a:xfrm>
          <a:custGeom>
            <a:avLst/>
            <a:gdLst/>
            <a:ahLst/>
            <a:cxnLst/>
            <a:rect l="l" t="t" r="r" b="b"/>
            <a:pathLst>
              <a:path w="1216746" h="1023366">
                <a:moveTo>
                  <a:pt x="0" y="0"/>
                </a:moveTo>
                <a:lnTo>
                  <a:pt x="1216746" y="0"/>
                </a:lnTo>
                <a:lnTo>
                  <a:pt x="1216746" y="1023366"/>
                </a:lnTo>
                <a:lnTo>
                  <a:pt x="0" y="1023366"/>
                </a:lnTo>
                <a:lnTo>
                  <a:pt x="0" y="0"/>
                </a:lnTo>
                <a:close/>
              </a:path>
            </a:pathLst>
          </a:custGeom>
          <a:blipFill>
            <a:blip r:embed="rId10"/>
            <a:stretch>
              <a:fillRect/>
            </a:stretch>
          </a:blipFill>
        </p:spPr>
      </p:sp>
      <p:sp>
        <p:nvSpPr>
          <p:cNvPr id="16" name="Freeform 16"/>
          <p:cNvSpPr/>
          <p:nvPr/>
        </p:nvSpPr>
        <p:spPr>
          <a:xfrm>
            <a:off x="5802444" y="5143500"/>
            <a:ext cx="2866950" cy="2866950"/>
          </a:xfrm>
          <a:custGeom>
            <a:avLst/>
            <a:gdLst/>
            <a:ahLst/>
            <a:cxnLst/>
            <a:rect l="l" t="t" r="r" b="b"/>
            <a:pathLst>
              <a:path w="2866950" h="2866950">
                <a:moveTo>
                  <a:pt x="0" y="0"/>
                </a:moveTo>
                <a:lnTo>
                  <a:pt x="2866950" y="0"/>
                </a:lnTo>
                <a:lnTo>
                  <a:pt x="2866950" y="2866950"/>
                </a:lnTo>
                <a:lnTo>
                  <a:pt x="0" y="2866950"/>
                </a:lnTo>
                <a:lnTo>
                  <a:pt x="0" y="0"/>
                </a:lnTo>
                <a:close/>
              </a:path>
            </a:pathLst>
          </a:custGeom>
          <a:blipFill>
            <a:blip r:embed="rId11"/>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1124</Words>
  <Application>Microsoft Office PowerPoint</Application>
  <PresentationFormat>Custom</PresentationFormat>
  <Paragraphs>91</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Computer Says No</vt:lpstr>
      <vt:lpstr>Tek Tall Arabic Bold</vt:lpstr>
      <vt:lpstr>Poppins Light</vt:lpstr>
      <vt:lpstr>Calibri</vt:lpstr>
      <vt:lpstr>Arial</vt:lpstr>
      <vt:lpstr>Ara Hamah Alfidaa</vt:lpstr>
      <vt:lpstr>Poppins Bold</vt:lpstr>
      <vt:lpstr>Comic Sans MS</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HP</dc:creator>
  <cp:lastModifiedBy>Sakshi Kumar</cp:lastModifiedBy>
  <cp:revision>4</cp:revision>
  <dcterms:created xsi:type="dcterms:W3CDTF">2006-08-16T00:00:00Z</dcterms:created>
  <dcterms:modified xsi:type="dcterms:W3CDTF">2024-12-19T18:59:52Z</dcterms:modified>
  <dc:identifier>DAGWouBceWY</dc:identifier>
</cp:coreProperties>
</file>